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2"/>
  </p:handoutMasterIdLst>
  <p:sldIdLst>
    <p:sldId id="366" r:id="rId2"/>
    <p:sldId id="423" r:id="rId3"/>
    <p:sldId id="440" r:id="rId4"/>
    <p:sldId id="441" r:id="rId5"/>
    <p:sldId id="442" r:id="rId6"/>
    <p:sldId id="444" r:id="rId7"/>
    <p:sldId id="445" r:id="rId8"/>
    <p:sldId id="446" r:id="rId9"/>
    <p:sldId id="443" r:id="rId10"/>
    <p:sldId id="447" r:id="rId11"/>
    <p:sldId id="448" r:id="rId12"/>
    <p:sldId id="449" r:id="rId13"/>
    <p:sldId id="450" r:id="rId14"/>
    <p:sldId id="451" r:id="rId15"/>
    <p:sldId id="452" r:id="rId16"/>
    <p:sldId id="418" r:id="rId17"/>
    <p:sldId id="454" r:id="rId18"/>
    <p:sldId id="455" r:id="rId19"/>
    <p:sldId id="456" r:id="rId20"/>
    <p:sldId id="439"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5"/>
  </p:normalViewPr>
  <p:slideViewPr>
    <p:cSldViewPr>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4B71A22A-67F6-7CDC-9DC2-0F620CE39AC2}"/>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23555" name="Rectangle 3">
            <a:extLst>
              <a:ext uri="{FF2B5EF4-FFF2-40B4-BE49-F238E27FC236}">
                <a16:creationId xmlns:a16="http://schemas.microsoft.com/office/drawing/2014/main" id="{E61C694B-7FB8-1D7C-F17B-9B64201549E7}"/>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23556" name="Rectangle 4">
            <a:extLst>
              <a:ext uri="{FF2B5EF4-FFF2-40B4-BE49-F238E27FC236}">
                <a16:creationId xmlns:a16="http://schemas.microsoft.com/office/drawing/2014/main" id="{E12C3773-7F86-70CB-B9E4-CBD572CD04C9}"/>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23557" name="Rectangle 5">
            <a:extLst>
              <a:ext uri="{FF2B5EF4-FFF2-40B4-BE49-F238E27FC236}">
                <a16:creationId xmlns:a16="http://schemas.microsoft.com/office/drawing/2014/main" id="{5D797E70-3849-17CA-E83C-F14F8B37B20A}"/>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14CC32F-31A8-E542-B072-97CBE8C612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a:extLst>
              <a:ext uri="{FF2B5EF4-FFF2-40B4-BE49-F238E27FC236}">
                <a16:creationId xmlns:a16="http://schemas.microsoft.com/office/drawing/2014/main" id="{30FAD68A-7591-B5F1-9D47-652729BACE1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016AC6E-400A-B132-2C29-994EAAE33F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0C8E7AB-675C-DD38-171E-932BDBBAA9F2}"/>
              </a:ext>
            </a:extLst>
          </p:cNvPr>
          <p:cNvSpPr>
            <a:spLocks noGrp="1" noChangeArrowheads="1"/>
          </p:cNvSpPr>
          <p:nvPr>
            <p:ph type="sldNum" sz="quarter" idx="12"/>
          </p:nvPr>
        </p:nvSpPr>
        <p:spPr>
          <a:ln/>
        </p:spPr>
        <p:txBody>
          <a:bodyPr/>
          <a:lstStyle>
            <a:lvl1pPr>
              <a:defRPr/>
            </a:lvl1pPr>
          </a:lstStyle>
          <a:p>
            <a:pPr>
              <a:defRPr/>
            </a:pPr>
            <a:fld id="{DBD0C830-8065-FC42-A436-B2B3301B10DA}" type="slidenum">
              <a:rPr lang="en-US" altLang="en-US"/>
              <a:pPr>
                <a:defRPr/>
              </a:pPr>
              <a:t>‹#›</a:t>
            </a:fld>
            <a:endParaRPr lang="en-US" altLang="en-US"/>
          </a:p>
        </p:txBody>
      </p:sp>
    </p:spTree>
    <p:extLst>
      <p:ext uri="{BB962C8B-B14F-4D97-AF65-F5344CB8AC3E}">
        <p14:creationId xmlns:p14="http://schemas.microsoft.com/office/powerpoint/2010/main" val="3317866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B385CD9-97BC-8A18-588D-CECEA2A51DD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A04518EF-908C-75EA-E3E4-FFF3885C28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84A60E4-4A63-2389-6AED-6A6902559758}"/>
              </a:ext>
            </a:extLst>
          </p:cNvPr>
          <p:cNvSpPr>
            <a:spLocks noGrp="1" noChangeArrowheads="1"/>
          </p:cNvSpPr>
          <p:nvPr>
            <p:ph type="sldNum" sz="quarter" idx="12"/>
          </p:nvPr>
        </p:nvSpPr>
        <p:spPr>
          <a:ln/>
        </p:spPr>
        <p:txBody>
          <a:bodyPr/>
          <a:lstStyle>
            <a:lvl1pPr>
              <a:defRPr/>
            </a:lvl1pPr>
          </a:lstStyle>
          <a:p>
            <a:pPr>
              <a:defRPr/>
            </a:pPr>
            <a:fld id="{97F27726-C395-2140-8FCC-9A298AF886D6}" type="slidenum">
              <a:rPr lang="en-US" altLang="en-US"/>
              <a:pPr>
                <a:defRPr/>
              </a:pPr>
              <a:t>‹#›</a:t>
            </a:fld>
            <a:endParaRPr lang="en-US" altLang="en-US"/>
          </a:p>
        </p:txBody>
      </p:sp>
    </p:spTree>
    <p:extLst>
      <p:ext uri="{BB962C8B-B14F-4D97-AF65-F5344CB8AC3E}">
        <p14:creationId xmlns:p14="http://schemas.microsoft.com/office/powerpoint/2010/main" val="4248211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7AE00AAB-4874-5CF2-DA72-B76D593B7FA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434BF4D-CF4F-D69E-022A-59B39BB1BEF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75F523D-1B2F-E366-344E-74C9D782F0CE}"/>
              </a:ext>
            </a:extLst>
          </p:cNvPr>
          <p:cNvSpPr>
            <a:spLocks noGrp="1" noChangeArrowheads="1"/>
          </p:cNvSpPr>
          <p:nvPr>
            <p:ph type="sldNum" sz="quarter" idx="12"/>
          </p:nvPr>
        </p:nvSpPr>
        <p:spPr>
          <a:ln/>
        </p:spPr>
        <p:txBody>
          <a:bodyPr/>
          <a:lstStyle>
            <a:lvl1pPr>
              <a:defRPr/>
            </a:lvl1pPr>
          </a:lstStyle>
          <a:p>
            <a:pPr>
              <a:defRPr/>
            </a:pPr>
            <a:fld id="{738371C9-E239-764C-B0BD-916823B4D033}" type="slidenum">
              <a:rPr lang="en-US" altLang="en-US"/>
              <a:pPr>
                <a:defRPr/>
              </a:pPr>
              <a:t>‹#›</a:t>
            </a:fld>
            <a:endParaRPr lang="en-US" altLang="en-US"/>
          </a:p>
        </p:txBody>
      </p:sp>
    </p:spTree>
    <p:extLst>
      <p:ext uri="{BB962C8B-B14F-4D97-AF65-F5344CB8AC3E}">
        <p14:creationId xmlns:p14="http://schemas.microsoft.com/office/powerpoint/2010/main" val="4121975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a:extLst>
              <a:ext uri="{FF2B5EF4-FFF2-40B4-BE49-F238E27FC236}">
                <a16:creationId xmlns:a16="http://schemas.microsoft.com/office/drawing/2014/main" id="{E7E38009-FA15-2633-D52A-226A22ADF8A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F0851DD-E295-CB1D-2BC4-3CA4B87C072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39C01AA-DD71-4E3F-CE7C-9834F1F761F6}"/>
              </a:ext>
            </a:extLst>
          </p:cNvPr>
          <p:cNvSpPr>
            <a:spLocks noGrp="1" noChangeArrowheads="1"/>
          </p:cNvSpPr>
          <p:nvPr>
            <p:ph type="sldNum" sz="quarter" idx="12"/>
          </p:nvPr>
        </p:nvSpPr>
        <p:spPr>
          <a:ln/>
        </p:spPr>
        <p:txBody>
          <a:bodyPr/>
          <a:lstStyle>
            <a:lvl1pPr>
              <a:defRPr/>
            </a:lvl1pPr>
          </a:lstStyle>
          <a:p>
            <a:pPr>
              <a:defRPr/>
            </a:pPr>
            <a:fld id="{789FBA6C-E0DE-8148-A311-173F4E064145}" type="slidenum">
              <a:rPr lang="en-US" altLang="en-US"/>
              <a:pPr>
                <a:defRPr/>
              </a:pPr>
              <a:t>‹#›</a:t>
            </a:fld>
            <a:endParaRPr lang="en-US" altLang="en-US"/>
          </a:p>
        </p:txBody>
      </p:sp>
    </p:spTree>
    <p:extLst>
      <p:ext uri="{BB962C8B-B14F-4D97-AF65-F5344CB8AC3E}">
        <p14:creationId xmlns:p14="http://schemas.microsoft.com/office/powerpoint/2010/main" val="331894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7578BF5-05ED-76D3-A7F1-EE1631CFC91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9D4C5A-0C36-D1B0-2D47-A5AA02FB1EB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47F3FC2-724C-DFD9-26DE-9D3C02D4A104}"/>
              </a:ext>
            </a:extLst>
          </p:cNvPr>
          <p:cNvSpPr>
            <a:spLocks noGrp="1" noChangeArrowheads="1"/>
          </p:cNvSpPr>
          <p:nvPr>
            <p:ph type="sldNum" sz="quarter" idx="12"/>
          </p:nvPr>
        </p:nvSpPr>
        <p:spPr>
          <a:ln/>
        </p:spPr>
        <p:txBody>
          <a:bodyPr/>
          <a:lstStyle>
            <a:lvl1pPr>
              <a:defRPr/>
            </a:lvl1pPr>
          </a:lstStyle>
          <a:p>
            <a:pPr>
              <a:defRPr/>
            </a:pPr>
            <a:fld id="{1D4DD6D6-7F64-564F-9CC9-FED0CC08C8CB}" type="slidenum">
              <a:rPr lang="en-US" altLang="en-US"/>
              <a:pPr>
                <a:defRPr/>
              </a:pPr>
              <a:t>‹#›</a:t>
            </a:fld>
            <a:endParaRPr lang="en-US" altLang="en-US"/>
          </a:p>
        </p:txBody>
      </p:sp>
    </p:spTree>
    <p:extLst>
      <p:ext uri="{BB962C8B-B14F-4D97-AF65-F5344CB8AC3E}">
        <p14:creationId xmlns:p14="http://schemas.microsoft.com/office/powerpoint/2010/main" val="3133593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a:extLst>
              <a:ext uri="{FF2B5EF4-FFF2-40B4-BE49-F238E27FC236}">
                <a16:creationId xmlns:a16="http://schemas.microsoft.com/office/drawing/2014/main" id="{8FBC9DCB-FA30-F0D0-1193-BD014731CA7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4A5CF461-0BFF-EC5F-B8D7-80099BC6F8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FA1EA90-31FE-8088-7C8D-BADAABB21D12}"/>
              </a:ext>
            </a:extLst>
          </p:cNvPr>
          <p:cNvSpPr>
            <a:spLocks noGrp="1" noChangeArrowheads="1"/>
          </p:cNvSpPr>
          <p:nvPr>
            <p:ph type="sldNum" sz="quarter" idx="12"/>
          </p:nvPr>
        </p:nvSpPr>
        <p:spPr>
          <a:ln/>
        </p:spPr>
        <p:txBody>
          <a:bodyPr/>
          <a:lstStyle>
            <a:lvl1pPr>
              <a:defRPr/>
            </a:lvl1pPr>
          </a:lstStyle>
          <a:p>
            <a:pPr>
              <a:defRPr/>
            </a:pPr>
            <a:fld id="{8FFED3DA-0D62-9342-BBBE-5B7DB80FCE81}" type="slidenum">
              <a:rPr lang="en-US" altLang="en-US"/>
              <a:pPr>
                <a:defRPr/>
              </a:pPr>
              <a:t>‹#›</a:t>
            </a:fld>
            <a:endParaRPr lang="en-US" altLang="en-US"/>
          </a:p>
        </p:txBody>
      </p:sp>
    </p:spTree>
    <p:extLst>
      <p:ext uri="{BB962C8B-B14F-4D97-AF65-F5344CB8AC3E}">
        <p14:creationId xmlns:p14="http://schemas.microsoft.com/office/powerpoint/2010/main" val="808780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a:extLst>
              <a:ext uri="{FF2B5EF4-FFF2-40B4-BE49-F238E27FC236}">
                <a16:creationId xmlns:a16="http://schemas.microsoft.com/office/drawing/2014/main" id="{2E953D1F-E562-009E-87A5-B8AAA517E7E8}"/>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F3520A08-1557-B6DF-E8EB-66D600C2C27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27E1026B-CE09-4075-43D2-0DCDD948724F}"/>
              </a:ext>
            </a:extLst>
          </p:cNvPr>
          <p:cNvSpPr>
            <a:spLocks noGrp="1" noChangeArrowheads="1"/>
          </p:cNvSpPr>
          <p:nvPr>
            <p:ph type="sldNum" sz="quarter" idx="12"/>
          </p:nvPr>
        </p:nvSpPr>
        <p:spPr>
          <a:ln/>
        </p:spPr>
        <p:txBody>
          <a:bodyPr/>
          <a:lstStyle>
            <a:lvl1pPr>
              <a:defRPr/>
            </a:lvl1pPr>
          </a:lstStyle>
          <a:p>
            <a:pPr>
              <a:defRPr/>
            </a:pPr>
            <a:fld id="{E8A2FF2D-B937-7D46-8FD7-0C5F0A9992BF}" type="slidenum">
              <a:rPr lang="en-US" altLang="en-US"/>
              <a:pPr>
                <a:defRPr/>
              </a:pPr>
              <a:t>‹#›</a:t>
            </a:fld>
            <a:endParaRPr lang="en-US" altLang="en-US"/>
          </a:p>
        </p:txBody>
      </p:sp>
    </p:spTree>
    <p:extLst>
      <p:ext uri="{BB962C8B-B14F-4D97-AF65-F5344CB8AC3E}">
        <p14:creationId xmlns:p14="http://schemas.microsoft.com/office/powerpoint/2010/main" val="32944095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a:extLst>
              <a:ext uri="{FF2B5EF4-FFF2-40B4-BE49-F238E27FC236}">
                <a16:creationId xmlns:a16="http://schemas.microsoft.com/office/drawing/2014/main" id="{469852F7-5FF2-6FA3-AAF4-30E25BA0A3B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2D82C762-80F7-66E5-5DF1-F29D82760EC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F88DF9B-1CB9-A90B-0B39-1F7A3C17FF19}"/>
              </a:ext>
            </a:extLst>
          </p:cNvPr>
          <p:cNvSpPr>
            <a:spLocks noGrp="1" noChangeArrowheads="1"/>
          </p:cNvSpPr>
          <p:nvPr>
            <p:ph type="sldNum" sz="quarter" idx="12"/>
          </p:nvPr>
        </p:nvSpPr>
        <p:spPr>
          <a:ln/>
        </p:spPr>
        <p:txBody>
          <a:bodyPr/>
          <a:lstStyle>
            <a:lvl1pPr>
              <a:defRPr/>
            </a:lvl1pPr>
          </a:lstStyle>
          <a:p>
            <a:pPr>
              <a:defRPr/>
            </a:pPr>
            <a:fld id="{A95AF3CD-C04A-504D-B13E-9EA5031FD262}" type="slidenum">
              <a:rPr lang="en-US" altLang="en-US"/>
              <a:pPr>
                <a:defRPr/>
              </a:pPr>
              <a:t>‹#›</a:t>
            </a:fld>
            <a:endParaRPr lang="en-US" altLang="en-US"/>
          </a:p>
        </p:txBody>
      </p:sp>
    </p:spTree>
    <p:extLst>
      <p:ext uri="{BB962C8B-B14F-4D97-AF65-F5344CB8AC3E}">
        <p14:creationId xmlns:p14="http://schemas.microsoft.com/office/powerpoint/2010/main" val="62530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1DD3B64-DD52-1F56-2EA3-AC1D5DAA7E0B}"/>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48FA044-702F-70E4-46C4-14BEA74C391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544B7A0E-DA9A-D57A-4FFA-BF6E2547ECB2}"/>
              </a:ext>
            </a:extLst>
          </p:cNvPr>
          <p:cNvSpPr>
            <a:spLocks noGrp="1" noChangeArrowheads="1"/>
          </p:cNvSpPr>
          <p:nvPr>
            <p:ph type="sldNum" sz="quarter" idx="12"/>
          </p:nvPr>
        </p:nvSpPr>
        <p:spPr>
          <a:ln/>
        </p:spPr>
        <p:txBody>
          <a:bodyPr/>
          <a:lstStyle>
            <a:lvl1pPr>
              <a:defRPr/>
            </a:lvl1pPr>
          </a:lstStyle>
          <a:p>
            <a:pPr>
              <a:defRPr/>
            </a:pPr>
            <a:fld id="{6B9E3DE5-7D0E-144E-AFA3-83B02D6F7423}" type="slidenum">
              <a:rPr lang="en-US" altLang="en-US"/>
              <a:pPr>
                <a:defRPr/>
              </a:pPr>
              <a:t>‹#›</a:t>
            </a:fld>
            <a:endParaRPr lang="en-US" altLang="en-US"/>
          </a:p>
        </p:txBody>
      </p:sp>
    </p:spTree>
    <p:extLst>
      <p:ext uri="{BB962C8B-B14F-4D97-AF65-F5344CB8AC3E}">
        <p14:creationId xmlns:p14="http://schemas.microsoft.com/office/powerpoint/2010/main" val="2350833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AB2C41F2-9202-3CC8-3B37-DEFCEAF30100}"/>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93DECB4D-0CEB-634F-4423-D5373A9AE9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84ABD3F-8027-E269-96CF-3E8A6E946436}"/>
              </a:ext>
            </a:extLst>
          </p:cNvPr>
          <p:cNvSpPr>
            <a:spLocks noGrp="1" noChangeArrowheads="1"/>
          </p:cNvSpPr>
          <p:nvPr>
            <p:ph type="sldNum" sz="quarter" idx="12"/>
          </p:nvPr>
        </p:nvSpPr>
        <p:spPr>
          <a:ln/>
        </p:spPr>
        <p:txBody>
          <a:bodyPr/>
          <a:lstStyle>
            <a:lvl1pPr>
              <a:defRPr/>
            </a:lvl1pPr>
          </a:lstStyle>
          <a:p>
            <a:pPr>
              <a:defRPr/>
            </a:pPr>
            <a:fld id="{CFDEE8EB-E336-9B47-8D76-BC39BD67EF26}" type="slidenum">
              <a:rPr lang="en-US" altLang="en-US"/>
              <a:pPr>
                <a:defRPr/>
              </a:pPr>
              <a:t>‹#›</a:t>
            </a:fld>
            <a:endParaRPr lang="en-US" altLang="en-US"/>
          </a:p>
        </p:txBody>
      </p:sp>
    </p:spTree>
    <p:extLst>
      <p:ext uri="{BB962C8B-B14F-4D97-AF65-F5344CB8AC3E}">
        <p14:creationId xmlns:p14="http://schemas.microsoft.com/office/powerpoint/2010/main" val="2663594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B58CB145-FFB4-0029-1068-50A4FA76000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7E3DD19-64A9-2683-EBA9-8105D786454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C27EAB9-E67C-7CF9-5657-C39891AACEB2}"/>
              </a:ext>
            </a:extLst>
          </p:cNvPr>
          <p:cNvSpPr>
            <a:spLocks noGrp="1" noChangeArrowheads="1"/>
          </p:cNvSpPr>
          <p:nvPr>
            <p:ph type="sldNum" sz="quarter" idx="12"/>
          </p:nvPr>
        </p:nvSpPr>
        <p:spPr>
          <a:ln/>
        </p:spPr>
        <p:txBody>
          <a:bodyPr/>
          <a:lstStyle>
            <a:lvl1pPr>
              <a:defRPr/>
            </a:lvl1pPr>
          </a:lstStyle>
          <a:p>
            <a:pPr>
              <a:defRPr/>
            </a:pPr>
            <a:fld id="{87170FC5-66FA-DA4E-9B0D-D668870ADD62}" type="slidenum">
              <a:rPr lang="en-US" altLang="en-US"/>
              <a:pPr>
                <a:defRPr/>
              </a:pPr>
              <a:t>‹#›</a:t>
            </a:fld>
            <a:endParaRPr lang="en-US" altLang="en-US"/>
          </a:p>
        </p:txBody>
      </p:sp>
    </p:spTree>
    <p:extLst>
      <p:ext uri="{BB962C8B-B14F-4D97-AF65-F5344CB8AC3E}">
        <p14:creationId xmlns:p14="http://schemas.microsoft.com/office/powerpoint/2010/main" val="84405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4973CBA-06CE-C817-1DAE-39D9963253FD}"/>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BB394206-CA96-6E2B-B55D-E86ABDFA0A98}"/>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C87902D-0D40-5AA0-0145-64641E4128C6}"/>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29E2EC95-2A96-8F2E-2166-F5250486984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DA9AC60E-28B6-CA43-4BF7-963A2F9D329E}"/>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235C507A-E2CE-E945-A7FD-BF682C8F9D4F}"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AECCD056-DE52-565B-529C-7BF9556CDB03}"/>
              </a:ext>
            </a:extLst>
          </p:cNvPr>
          <p:cNvSpPr>
            <a:spLocks noChangeArrowheads="1"/>
          </p:cNvSpPr>
          <p:nvPr/>
        </p:nvSpPr>
        <p:spPr bwMode="auto">
          <a:xfrm>
            <a:off x="762000" y="1237925"/>
            <a:ext cx="7543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0"/>
              </a:spcBef>
              <a:buFontTx/>
              <a:buNone/>
            </a:pPr>
            <a:r>
              <a:rPr lang="en-GB" altLang="en-US" sz="4400" b="1" dirty="0">
                <a:solidFill>
                  <a:srgbClr val="C00000"/>
                </a:solidFill>
              </a:rPr>
              <a:t>Causal Models and the Direction of Causation</a:t>
            </a:r>
          </a:p>
          <a:p>
            <a:pPr algn="ctr" eaLnBrk="1" hangingPunct="1">
              <a:spcBef>
                <a:spcPct val="0"/>
              </a:spcBef>
              <a:buFontTx/>
              <a:buNone/>
            </a:pPr>
            <a:r>
              <a:rPr lang="en-US" altLang="en-US" sz="4000" b="1" dirty="0">
                <a:solidFill>
                  <a:srgbClr val="C00000"/>
                </a:solidFill>
              </a:rPr>
              <a:t> </a:t>
            </a:r>
            <a:endParaRPr lang="en-GB" altLang="en-US" sz="4000" b="1" dirty="0">
              <a:solidFill>
                <a:srgbClr val="C00000"/>
              </a:solidFill>
            </a:endParaRPr>
          </a:p>
          <a:p>
            <a:pPr algn="ctr" eaLnBrk="1" hangingPunct="1">
              <a:spcBef>
                <a:spcPct val="0"/>
              </a:spcBef>
              <a:buFontTx/>
              <a:buNone/>
            </a:pPr>
            <a:r>
              <a:rPr lang="en-US" altLang="en-US" sz="3800" b="1" dirty="0">
                <a:solidFill>
                  <a:srgbClr val="C00000"/>
                </a:solidFill>
              </a:rPr>
              <a:t>David Papineau</a:t>
            </a:r>
            <a:endParaRPr lang="en-GB" altLang="en-US" sz="3800" b="1" dirty="0">
              <a:solidFill>
                <a:srgbClr val="C00000"/>
              </a:solidFill>
            </a:endParaRPr>
          </a:p>
          <a:p>
            <a:pPr algn="ctr" eaLnBrk="1" hangingPunct="1">
              <a:spcBef>
                <a:spcPct val="0"/>
              </a:spcBef>
              <a:buFontTx/>
              <a:buNone/>
            </a:pPr>
            <a:r>
              <a:rPr lang="en-US" altLang="en-US" sz="2600" b="1" dirty="0">
                <a:solidFill>
                  <a:srgbClr val="C00000"/>
                </a:solidFill>
              </a:rPr>
              <a:t>King’s College London</a:t>
            </a:r>
            <a:endParaRPr lang="en-GB" altLang="en-US" sz="2600" b="1" dirty="0">
              <a:solidFill>
                <a:srgbClr val="C00000"/>
              </a:solidFill>
            </a:endParaRPr>
          </a:p>
          <a:p>
            <a:pPr algn="ctr" eaLnBrk="1" hangingPunct="1">
              <a:spcBef>
                <a:spcPct val="0"/>
              </a:spcBef>
              <a:buFontTx/>
              <a:buNone/>
            </a:pPr>
            <a:r>
              <a:rPr lang="en-US" altLang="en-US" sz="2200" b="1" dirty="0">
                <a:solidFill>
                  <a:srgbClr val="C00000"/>
                </a:solidFill>
              </a:rPr>
              <a:t> </a:t>
            </a:r>
            <a:endParaRPr lang="en-GB" altLang="en-US" sz="2200" b="1" dirty="0">
              <a:solidFill>
                <a:srgbClr val="C00000"/>
              </a:solidFill>
            </a:endParaRPr>
          </a:p>
          <a:p>
            <a:pPr algn="ctr">
              <a:spcBef>
                <a:spcPct val="0"/>
              </a:spcBef>
              <a:buFontTx/>
              <a:buNone/>
            </a:pPr>
            <a:r>
              <a:rPr lang="en-GB" altLang="en-US" sz="2200" b="1" dirty="0">
                <a:solidFill>
                  <a:srgbClr val="C00000"/>
                </a:solidFill>
              </a:rPr>
              <a:t>ECAP11 </a:t>
            </a:r>
          </a:p>
          <a:p>
            <a:pPr algn="ctr">
              <a:spcBef>
                <a:spcPct val="0"/>
              </a:spcBef>
              <a:buFontTx/>
              <a:buNone/>
            </a:pPr>
            <a:r>
              <a:rPr lang="en-GB" altLang="en-US" sz="2200" b="1" dirty="0">
                <a:solidFill>
                  <a:srgbClr val="C00000"/>
                </a:solidFill>
              </a:rPr>
              <a:t>Vienna</a:t>
            </a:r>
          </a:p>
          <a:p>
            <a:pPr algn="ctr">
              <a:spcBef>
                <a:spcPct val="0"/>
              </a:spcBef>
              <a:buFontTx/>
              <a:buNone/>
            </a:pPr>
            <a:r>
              <a:rPr lang="en-GB" altLang="en-US" sz="2200" b="1" dirty="0">
                <a:solidFill>
                  <a:srgbClr val="C00000"/>
                </a:solidFill>
              </a:rPr>
              <a:t>September 23</a:t>
            </a:r>
            <a:r>
              <a:rPr lang="en-US" altLang="en-US" sz="2200" b="1" dirty="0">
                <a:solidFill>
                  <a:srgbClr val="C00000"/>
                </a:solidFill>
              </a:rPr>
              <a:t> 2023</a:t>
            </a:r>
            <a:endParaRPr lang="en-GB" altLang="en-US" sz="2200" b="1" dirty="0">
              <a:solidFill>
                <a:srgbClr val="C00000"/>
              </a:solidFill>
            </a:endParaRPr>
          </a:p>
        </p:txBody>
      </p:sp>
      <p:sp>
        <p:nvSpPr>
          <p:cNvPr id="14338" name="TextBox 1">
            <a:extLst>
              <a:ext uri="{FF2B5EF4-FFF2-40B4-BE49-F238E27FC236}">
                <a16:creationId xmlns:a16="http://schemas.microsoft.com/office/drawing/2014/main" id="{1952D92E-C812-BFAA-7454-4411EFCD6D82}"/>
              </a:ext>
            </a:extLst>
          </p:cNvPr>
          <p:cNvSpPr txBox="1">
            <a:spLocks noChangeArrowheads="1"/>
          </p:cNvSpPr>
          <p:nvPr/>
        </p:nvSpPr>
        <p:spPr bwMode="auto">
          <a:xfrm>
            <a:off x="-1098550" y="35766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1" hangingPunct="1">
              <a:spcBef>
                <a:spcPct val="0"/>
              </a:spcBef>
              <a:buFontTx/>
              <a:buNone/>
            </a:pPr>
            <a:endParaRPr lang="en-US" altLang="en-US" sz="18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r>
              <a:rPr lang="en-GB" sz="4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The Asymmetry of Causation</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76400"/>
            <a:ext cx="7543800" cy="4449763"/>
          </a:xfrm>
        </p:spPr>
        <p:txBody>
          <a:bodyPr/>
          <a:lstStyle/>
          <a:p>
            <a:pPr marL="0" indent="0">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Is this much progress? Haven’t we just traded in one temporal asymmetry for another—</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causes precede effects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for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independent exogenous variables precede their equational descendants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Well, at least this now offers us the prospect of relating the temporal asymmetry of causation to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statistical mechanical explanations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of thermodynamic temporal asymmetry.</a:t>
            </a:r>
          </a:p>
        </p:txBody>
      </p:sp>
    </p:spTree>
    <p:extLst>
      <p:ext uri="{BB962C8B-B14F-4D97-AF65-F5344CB8AC3E}">
        <p14:creationId xmlns:p14="http://schemas.microsoft.com/office/powerpoint/2010/main" val="2446094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r>
              <a:rPr lang="en-GB" sz="4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Statistical Mechanics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00200"/>
            <a:ext cx="7543800" cy="4525963"/>
          </a:xfrm>
        </p:spPr>
        <p:txBody>
          <a:bodyPr/>
          <a:lstStyle/>
          <a:p>
            <a:pPr marL="0" indent="0">
              <a:spcBef>
                <a:spcPts val="1000"/>
              </a:spcBef>
              <a:buNone/>
            </a:pP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The link </a:t>
            </a:r>
            <a:r>
              <a:rPr lang="en-GB" sz="2300" kern="100" dirty="0">
                <a:latin typeface="Calibri" panose="020F0502020204030204" pitchFamily="34" charset="0"/>
                <a:ea typeface="Calibri" panose="020F0502020204030204" pitchFamily="34" charset="0"/>
                <a:cs typeface="Times New Roman" panose="02020603050405020304" pitchFamily="18" charset="0"/>
              </a:rPr>
              <a:t>mightn’t be obvious </a:t>
            </a: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if you think as David Albert does.</a:t>
            </a:r>
          </a:p>
          <a:p>
            <a:pPr marL="0" indent="0">
              <a:spcBef>
                <a:spcPts val="1000"/>
              </a:spcBef>
              <a:buNone/>
            </a:pP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He explains thermodynamic asymmetry in terms of (a) fundamental dynamics (b) a statistical posit and (c) the past hypothesis (low entropy initial state of our universe). </a:t>
            </a:r>
          </a:p>
          <a:p>
            <a:pPr marL="0" indent="0">
              <a:spcBef>
                <a:spcPts val="1000"/>
              </a:spcBef>
              <a:buNone/>
            </a:pP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All the temporal asymmetry comes from (c), while the statistical posit (b) just tells you symmetrically that any </a:t>
            </a:r>
            <a:r>
              <a:rPr lang="en-GB" sz="2300" kern="100" dirty="0" err="1">
                <a:effectLst/>
                <a:latin typeface="Calibri" panose="020F0502020204030204" pitchFamily="34" charset="0"/>
                <a:ea typeface="Calibri" panose="020F0502020204030204" pitchFamily="34" charset="0"/>
                <a:cs typeface="Times New Roman" panose="02020603050405020304" pitchFamily="18" charset="0"/>
              </a:rPr>
              <a:t>macrostate</a:t>
            </a: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 is equally likely to be in any of the microstates that realise it. </a:t>
            </a:r>
          </a:p>
          <a:p>
            <a:pPr marL="0" indent="0">
              <a:spcBef>
                <a:spcPts val="1000"/>
              </a:spcBef>
              <a:buNone/>
            </a:pP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(The explanation of entropy increase is then simply that nearly all the possible initial low-entropy microstates will evolve into </a:t>
            </a:r>
            <a:r>
              <a:rPr lang="en-GB" sz="2300" kern="100" dirty="0" err="1">
                <a:effectLst/>
                <a:latin typeface="Calibri" panose="020F0502020204030204" pitchFamily="34" charset="0"/>
                <a:ea typeface="Calibri" panose="020F0502020204030204" pitchFamily="34" charset="0"/>
                <a:cs typeface="Times New Roman" panose="02020603050405020304" pitchFamily="18" charset="0"/>
              </a:rPr>
              <a:t>macrostates</a:t>
            </a: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 with higher entropy.)</a:t>
            </a:r>
          </a:p>
        </p:txBody>
      </p:sp>
    </p:spTree>
    <p:extLst>
      <p:ext uri="{BB962C8B-B14F-4D97-AF65-F5344CB8AC3E}">
        <p14:creationId xmlns:p14="http://schemas.microsoft.com/office/powerpoint/2010/main" val="3943640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r>
              <a:rPr lang="en-GB" sz="4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Statistical Mechanics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00200"/>
            <a:ext cx="7543800" cy="4525963"/>
          </a:xfrm>
        </p:spPr>
        <p:txBody>
          <a:bodyPr/>
          <a:lstStyle/>
          <a:p>
            <a:pPr marL="0" indent="0">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Still, others complain that Albert’s contraption doesn’t explain enough. </a:t>
            </a:r>
          </a:p>
          <a:p>
            <a:pPr marL="0" indent="0">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David Wallace objects that it doesn’t connect with the many qualitative analyses in statistical mechanics of the ways in which local non-equilibrium systems evolve towards equilibrium. And these analyses do appeal to temporally asymmetric probability distributions. </a:t>
            </a:r>
          </a:p>
          <a:p>
            <a:pPr marL="0" indent="0">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The classic example is Boltzmann’s H-theorem which hinges on the </a:t>
            </a:r>
            <a:r>
              <a:rPr lang="en-GB" sz="2200" i="1" kern="100" dirty="0" err="1">
                <a:effectLst/>
                <a:latin typeface="Calibri" panose="020F0502020204030204" pitchFamily="34" charset="0"/>
                <a:ea typeface="Calibri" panose="020F0502020204030204" pitchFamily="34" charset="0"/>
                <a:cs typeface="Times New Roman" panose="02020603050405020304" pitchFamily="18" charset="0"/>
              </a:rPr>
              <a:t>Stosszahlansatz</a:t>
            </a: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which says that the velocities of colliding molecules are uncorrelated</a:t>
            </a: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 before</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their collisions. This kind of assumption looks very much like my </a:t>
            </a:r>
            <a:r>
              <a:rPr lang="en-GB" sz="2200" kern="100" dirty="0">
                <a:latin typeface="Calibri" panose="020F0502020204030204" pitchFamily="34" charset="0"/>
                <a:ea typeface="Calibri" panose="020F0502020204030204" pitchFamily="34" charset="0"/>
                <a:cs typeface="Times New Roman" panose="02020603050405020304" pitchFamily="18" charset="0"/>
              </a:rPr>
              <a:t>assumption</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of the probabilistic independence of earlier exogenous variables.</a:t>
            </a:r>
          </a:p>
        </p:txBody>
      </p:sp>
    </p:spTree>
    <p:extLst>
      <p:ext uri="{BB962C8B-B14F-4D97-AF65-F5344CB8AC3E}">
        <p14:creationId xmlns:p14="http://schemas.microsoft.com/office/powerpoint/2010/main" val="995559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r>
              <a:rPr lang="en-GB" sz="4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Statistical Mechanics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00200"/>
            <a:ext cx="7543800" cy="4525963"/>
          </a:xfrm>
        </p:spPr>
        <p:txBody>
          <a:bodyPr/>
          <a:lstStyle/>
          <a:p>
            <a:pPr marL="0" indent="0">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Huw Price </a:t>
            </a:r>
            <a:r>
              <a:rPr lang="en-GB" sz="2400" kern="100" dirty="0">
                <a:latin typeface="Calibri" panose="020F0502020204030204" pitchFamily="34" charset="0"/>
                <a:ea typeface="Calibri" panose="020F0502020204030204" pitchFamily="34" charset="0"/>
                <a:cs typeface="Times New Roman" panose="02020603050405020304" pitchFamily="18" charset="0"/>
              </a:rPr>
              <a:t>complains</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that this kind of PI</a:t>
            </a:r>
            <a:r>
              <a:rPr lang="en-GB" sz="24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(Principle of </a:t>
            </a:r>
            <a:r>
              <a:rPr lang="en-GB" sz="2400" b="1" kern="100" dirty="0">
                <a:effectLst/>
                <a:latin typeface="Calibri" panose="020F0502020204030204" pitchFamily="34" charset="0"/>
                <a:ea typeface="Calibri" panose="020F0502020204030204" pitchFamily="34" charset="0"/>
                <a:cs typeface="Times New Roman" panose="02020603050405020304" pitchFamily="18" charset="0"/>
              </a:rPr>
              <a:t>I</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ndependent </a:t>
            </a:r>
            <a:r>
              <a:rPr lang="en-GB" sz="2400" b="1" kern="100" dirty="0">
                <a:effectLst/>
                <a:latin typeface="Calibri" panose="020F0502020204030204" pitchFamily="34" charset="0"/>
                <a:ea typeface="Calibri" panose="020F0502020204030204" pitchFamily="34" charset="0"/>
                <a:cs typeface="Times New Roman" panose="02020603050405020304" pitchFamily="18" charset="0"/>
              </a:rPr>
              <a:t>I</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ncoming </a:t>
            </a:r>
            <a:r>
              <a:rPr lang="en-GB" sz="2400" b="1" kern="100" dirty="0">
                <a:effectLst/>
                <a:latin typeface="Calibri" panose="020F0502020204030204" pitchFamily="34" charset="0"/>
                <a:ea typeface="Calibri" panose="020F0502020204030204" pitchFamily="34" charset="0"/>
                <a:cs typeface="Times New Roman" panose="02020603050405020304" pitchFamily="18" charset="0"/>
              </a:rPr>
              <a:t>I</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nfluences) doesn’t explain temporal asymmetry but presupposes it. After all, outgoing upshots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are</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correlated (the velocities of molecules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after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collision; the joint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later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upshots of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earlier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common causes).</a:t>
            </a:r>
          </a:p>
          <a:p>
            <a:pPr marL="0" indent="0">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How much explanation does Price want? After all, we do now have a distinguished direction in time—the one in which the relevant variables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are</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uncorrelated—and if we simply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call</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that the “past”, what is left unexplained?</a:t>
            </a:r>
          </a:p>
        </p:txBody>
      </p:sp>
    </p:spTree>
    <p:extLst>
      <p:ext uri="{BB962C8B-B14F-4D97-AF65-F5344CB8AC3E}">
        <p14:creationId xmlns:p14="http://schemas.microsoft.com/office/powerpoint/2010/main" val="2280296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r>
              <a:rPr lang="en-GB" sz="4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Statistical Mechanics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76400"/>
            <a:ext cx="7543800" cy="4449763"/>
          </a:xfrm>
        </p:spPr>
        <p:txBody>
          <a:bodyPr/>
          <a:lstStyle/>
          <a:p>
            <a:pPr marL="0" indent="0">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Huw Price says that this kind of PI</a:t>
            </a:r>
            <a:r>
              <a:rPr lang="en-GB" sz="24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(Principle of </a:t>
            </a:r>
            <a:r>
              <a:rPr lang="en-GB" sz="2400" b="1" kern="100" dirty="0">
                <a:effectLst/>
                <a:latin typeface="Calibri" panose="020F0502020204030204" pitchFamily="34" charset="0"/>
                <a:ea typeface="Calibri" panose="020F0502020204030204" pitchFamily="34" charset="0"/>
                <a:cs typeface="Times New Roman" panose="02020603050405020304" pitchFamily="18" charset="0"/>
              </a:rPr>
              <a:t>I</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ndependent </a:t>
            </a:r>
            <a:r>
              <a:rPr lang="en-GB" sz="2400" b="1" kern="100" dirty="0">
                <a:effectLst/>
                <a:latin typeface="Calibri" panose="020F0502020204030204" pitchFamily="34" charset="0"/>
                <a:ea typeface="Calibri" panose="020F0502020204030204" pitchFamily="34" charset="0"/>
                <a:cs typeface="Times New Roman" panose="02020603050405020304" pitchFamily="18" charset="0"/>
              </a:rPr>
              <a:t>I</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ncoming </a:t>
            </a:r>
            <a:r>
              <a:rPr lang="en-GB" sz="2400" b="1" kern="100" dirty="0">
                <a:effectLst/>
                <a:latin typeface="Calibri" panose="020F0502020204030204" pitchFamily="34" charset="0"/>
                <a:ea typeface="Calibri" panose="020F0502020204030204" pitchFamily="34" charset="0"/>
                <a:cs typeface="Times New Roman" panose="02020603050405020304" pitchFamily="18" charset="0"/>
              </a:rPr>
              <a:t>I</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nfluences) doesn’t explain temporal asymmetry but presupposes it. After all, outgoing upshots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are</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correlated (the velocities of molecules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after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collision; the joint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later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upshots of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earlier </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common causes).</a:t>
            </a:r>
          </a:p>
          <a:p>
            <a:pPr marL="0" indent="0">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indent="0">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How much explanation does Price want? After all, we do now have a distinguished direction in time—the one in which the relevant variables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are</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uncorrelated—and if we simply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call</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that the “past”, what is left unexplained?</a:t>
            </a:r>
          </a:p>
        </p:txBody>
      </p:sp>
    </p:spTree>
    <p:extLst>
      <p:ext uri="{BB962C8B-B14F-4D97-AF65-F5344CB8AC3E}">
        <p14:creationId xmlns:p14="http://schemas.microsoft.com/office/powerpoint/2010/main" val="3622000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r>
              <a:rPr lang="en-GB" sz="4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Statistical Mechanics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00200"/>
            <a:ext cx="7543800" cy="4525963"/>
          </a:xfrm>
        </p:spPr>
        <p:txBody>
          <a:bodyPr/>
          <a:lstStyle/>
          <a:p>
            <a:pPr marL="0" indent="0">
              <a:spcBef>
                <a:spcPts val="200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Maybe we still owe an explanation of why, in all the different local branch subsystems we encounter, the temporal direction of independent influences is always </a:t>
            </a: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the</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same</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That’s not just a matter of defining one direction as “past”. </a:t>
            </a:r>
          </a:p>
          <a:p>
            <a:pPr marL="0" indent="0">
              <a:spcBef>
                <a:spcPts val="200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And maybe at this point we do need to invoke Albert’s low entropy past hypothesis </a:t>
            </a:r>
            <a:r>
              <a:rPr lang="en-GB" sz="2200" kern="100" dirty="0">
                <a:latin typeface="Calibri" panose="020F0502020204030204" pitchFamily="34" charset="0"/>
                <a:ea typeface="Calibri" panose="020F0502020204030204" pitchFamily="34" charset="0"/>
                <a:cs typeface="Times New Roman" panose="02020603050405020304" pitchFamily="18" charset="0"/>
              </a:rPr>
              <a:t>after all </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and argue that this uniformity of PI</a:t>
            </a:r>
            <a:r>
              <a:rPr lang="en-GB" sz="2200"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s is something to do with the formation of branch systems and different rates of </a:t>
            </a:r>
            <a:r>
              <a:rPr lang="en-GB" sz="2200" kern="100" dirty="0" err="1">
                <a:effectLst/>
                <a:latin typeface="Calibri" panose="020F0502020204030204" pitchFamily="34" charset="0"/>
                <a:ea typeface="Calibri" panose="020F0502020204030204" pitchFamily="34" charset="0"/>
                <a:cs typeface="Times New Roman" panose="02020603050405020304" pitchFamily="18" charset="0"/>
              </a:rPr>
              <a:t>equilibriation</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in their subsystems. </a:t>
            </a:r>
          </a:p>
          <a:p>
            <a:pPr marL="0" indent="0">
              <a:spcBef>
                <a:spcPts val="200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I don’t understand this stuff much—does anybody understand it very well?—indeed what are </a:t>
            </a: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probabilities</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here?</a:t>
            </a:r>
          </a:p>
        </p:txBody>
      </p:sp>
    </p:spTree>
    <p:extLst>
      <p:ext uri="{BB962C8B-B14F-4D97-AF65-F5344CB8AC3E}">
        <p14:creationId xmlns:p14="http://schemas.microsoft.com/office/powerpoint/2010/main" val="12208784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ea typeface="ＭＳ Ｐゴシック" panose="020B0600070205080204" pitchFamily="34" charset="-128"/>
              </a:rPr>
              <a:t>Affecting the Past</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1143000" y="1752600"/>
            <a:ext cx="7010400" cy="4091048"/>
          </a:xfrm>
        </p:spPr>
        <p:txBody>
          <a:bodyPr/>
          <a:lstStyle/>
          <a:p>
            <a:pPr marL="0" indent="0">
              <a:spcBef>
                <a:spcPts val="180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But put all that to one side. </a:t>
            </a:r>
          </a:p>
          <a:p>
            <a:pPr marL="0" indent="0">
              <a:spcBef>
                <a:spcPts val="180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I want to finish by observing that, even if the past hypothesis is needed at this point, we do still need to go </a:t>
            </a:r>
            <a:r>
              <a:rPr lang="en-GB" sz="3000" i="1" kern="100" dirty="0">
                <a:effectLst/>
                <a:latin typeface="Calibri" panose="020F0502020204030204" pitchFamily="34" charset="0"/>
                <a:ea typeface="Calibri" panose="020F0502020204030204" pitchFamily="34" charset="0"/>
                <a:cs typeface="Times New Roman" panose="02020603050405020304" pitchFamily="18" charset="0"/>
              </a:rPr>
              <a:t>via my story and the PI</a:t>
            </a:r>
            <a:r>
              <a:rPr lang="en-GB" sz="3000" i="1" kern="100" baseline="30000" dirty="0">
                <a:effectLst/>
                <a:latin typeface="Calibri" panose="020F0502020204030204" pitchFamily="34" charset="0"/>
                <a:ea typeface="Calibri" panose="020F0502020204030204" pitchFamily="34" charset="0"/>
                <a:cs typeface="Times New Roman" panose="02020603050405020304" pitchFamily="18" charset="0"/>
              </a:rPr>
              <a:t>3</a:t>
            </a:r>
            <a:r>
              <a:rPr lang="en-GB" sz="30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to get the temporal asymmetry of causation right. </a:t>
            </a:r>
          </a:p>
          <a:p>
            <a:pPr marL="0" indent="0">
              <a:spcBef>
                <a:spcPts val="180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When Albert (and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Loewer</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 try to explain that more directly they get into a mess.</a:t>
            </a:r>
          </a:p>
        </p:txBody>
      </p:sp>
    </p:spTree>
    <p:extLst>
      <p:ext uri="{BB962C8B-B14F-4D97-AF65-F5344CB8AC3E}">
        <p14:creationId xmlns:p14="http://schemas.microsoft.com/office/powerpoint/2010/main" val="36543332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ea typeface="ＭＳ Ｐゴシック" panose="020B0600070205080204" pitchFamily="34" charset="-128"/>
              </a:rPr>
              <a:t>Affecting the Past</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1066800" y="1600200"/>
            <a:ext cx="7315200" cy="4243448"/>
          </a:xfrm>
        </p:spPr>
        <p:txBody>
          <a:bodyPr/>
          <a:lstStyle/>
          <a:p>
            <a:pPr marL="0" indent="0">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Their story appeals in the first instance not to the past hypothesis itself, but to what they take to be a consequence, the asymmetry of records. Past but not future facts typically leave many near-conclusive macro-traces in the present (</a:t>
            </a:r>
            <a:r>
              <a:rPr lang="en-GB" sz="2200" kern="100" dirty="0" err="1">
                <a:effectLst/>
                <a:latin typeface="Calibri" panose="020F0502020204030204" pitchFamily="34" charset="0"/>
                <a:ea typeface="Calibri" panose="020F0502020204030204" pitchFamily="34" charset="0"/>
                <a:cs typeface="Times New Roman" panose="02020603050405020304" pitchFamily="18" charset="0"/>
              </a:rPr>
              <a:t>cf</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Lewis asymmetry of (near-) overdetermination of the past by the present). </a:t>
            </a:r>
          </a:p>
          <a:p>
            <a:pPr marL="0" indent="0">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Therefore, say Albert and </a:t>
            </a:r>
            <a:r>
              <a:rPr lang="en-GB" sz="2200" kern="100" dirty="0" err="1">
                <a:effectLst/>
                <a:latin typeface="Calibri" panose="020F0502020204030204" pitchFamily="34" charset="0"/>
                <a:ea typeface="Calibri" panose="020F0502020204030204" pitchFamily="34" charset="0"/>
                <a:cs typeface="Times New Roman" panose="02020603050405020304" pitchFamily="18" charset="0"/>
              </a:rPr>
              <a:t>Loewer</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if the present were different in some small respect, the laws will often imply that the macro-future would be different, but never the macro-past (as the records plus laws already fix how the macro-past was). </a:t>
            </a:r>
          </a:p>
          <a:p>
            <a:pPr marL="0" indent="0">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Counterfactual (and hence causal) dependence points only forward.</a:t>
            </a:r>
          </a:p>
        </p:txBody>
      </p:sp>
    </p:spTree>
    <p:extLst>
      <p:ext uri="{BB962C8B-B14F-4D97-AF65-F5344CB8AC3E}">
        <p14:creationId xmlns:p14="http://schemas.microsoft.com/office/powerpoint/2010/main" val="31949057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ea typeface="ＭＳ Ｐゴシック" panose="020B0600070205080204" pitchFamily="34" charset="-128"/>
              </a:rPr>
              <a:t>Affecting the Past</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90600" y="1600200"/>
            <a:ext cx="7315200" cy="4243448"/>
          </a:xfrm>
        </p:spPr>
        <p:txBody>
          <a:bodyPr/>
          <a:lstStyle/>
          <a:p>
            <a:pPr marL="0" indent="0">
              <a:spcBef>
                <a:spcPts val="150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However, they shouldn’t be appealing to the asymmetry of records here, but rather to the more specific structures—my structural equations—that in truth underly this asymmetry of records. </a:t>
            </a:r>
          </a:p>
          <a:p>
            <a:pPr marL="0" indent="0">
              <a:spcBef>
                <a:spcPts val="150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This comes out when they face no-trace cases (</a:t>
            </a:r>
            <a:r>
              <a:rPr lang="en-GB" sz="2200" kern="100" dirty="0" err="1">
                <a:effectLst/>
                <a:latin typeface="Calibri" panose="020F0502020204030204" pitchFamily="34" charset="0"/>
                <a:ea typeface="Calibri" panose="020F0502020204030204" pitchFamily="34" charset="0"/>
                <a:cs typeface="Times New Roman" panose="02020603050405020304" pitchFamily="18" charset="0"/>
              </a:rPr>
              <a:t>Elga</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Frisch, Fernandes) where some past fact leaves no present records—unlikely but physically perfectly possible. </a:t>
            </a:r>
          </a:p>
          <a:p>
            <a:pPr marL="0" indent="0">
              <a:spcBef>
                <a:spcPts val="150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Albert and </a:t>
            </a:r>
            <a:r>
              <a:rPr lang="en-GB" sz="2200" kern="100" dirty="0" err="1">
                <a:effectLst/>
                <a:latin typeface="Calibri" panose="020F0502020204030204" pitchFamily="34" charset="0"/>
                <a:ea typeface="Calibri" panose="020F0502020204030204" pitchFamily="34" charset="0"/>
                <a:cs typeface="Times New Roman" panose="02020603050405020304" pitchFamily="18" charset="0"/>
              </a:rPr>
              <a:t>Loewer</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have to allow that in such cases present actions do counter-intuitively cause past macro-facts, and then they wriggle to explain this away, saying that these causal connections are necessarily unknown, can’t be exploited, etc. </a:t>
            </a:r>
          </a:p>
        </p:txBody>
      </p:sp>
    </p:spTree>
    <p:extLst>
      <p:ext uri="{BB962C8B-B14F-4D97-AF65-F5344CB8AC3E}">
        <p14:creationId xmlns:p14="http://schemas.microsoft.com/office/powerpoint/2010/main" val="41397164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325562"/>
          </a:xfrm>
        </p:spPr>
        <p:txBody>
          <a:bodyPr/>
          <a:lstStyle/>
          <a:p>
            <a:pPr eaLnBrk="1" hangingPunct="1"/>
            <a:r>
              <a:rPr lang="en-US" altLang="en-US" sz="4800" b="1" dirty="0">
                <a:solidFill>
                  <a:srgbClr val="C00000"/>
                </a:solidFill>
                <a:ea typeface="ＭＳ Ｐゴシック" panose="020B0600070205080204" pitchFamily="34" charset="-128"/>
              </a:rPr>
              <a:t>Affecting the Past</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90600" y="1600200"/>
            <a:ext cx="7162800" cy="4243448"/>
          </a:xfrm>
        </p:spPr>
        <p:txBody>
          <a:bodyPr/>
          <a:lstStyle/>
          <a:p>
            <a:pPr marL="0" indent="0">
              <a:buNone/>
            </a:pP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But all this can simply enough be avoided by invoking the more basic structural equations rather than the resulting records. </a:t>
            </a:r>
          </a:p>
          <a:p>
            <a:pPr marL="0" indent="0">
              <a:buNone/>
            </a:pP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Past and present events fit into those structures in the intuitively wanted way, even in those freaky cases where a coincidence of non-consequences means some earlier macro-cause lacks present traces. </a:t>
            </a:r>
          </a:p>
          <a:p>
            <a:pPr marL="0" indent="0">
              <a:buNone/>
            </a:pP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The moral once more is that we should analyse causal (and hence counterfactual) facts  in terms of the underlying </a:t>
            </a:r>
            <a:r>
              <a:rPr lang="en-GB" sz="2300" i="1" kern="100" dirty="0">
                <a:effectLst/>
                <a:latin typeface="Calibri" panose="020F0502020204030204" pitchFamily="34" charset="0"/>
                <a:ea typeface="Calibri" panose="020F0502020204030204" pitchFamily="34" charset="0"/>
                <a:cs typeface="Times New Roman" panose="02020603050405020304" pitchFamily="18" charset="0"/>
              </a:rPr>
              <a:t>structural equations </a:t>
            </a:r>
            <a:r>
              <a:rPr lang="en-GB" sz="2300" kern="100" dirty="0">
                <a:effectLst/>
                <a:latin typeface="Calibri" panose="020F0502020204030204" pitchFamily="34" charset="0"/>
                <a:ea typeface="Calibri" panose="020F0502020204030204" pitchFamily="34" charset="0"/>
                <a:cs typeface="Times New Roman" panose="02020603050405020304" pitchFamily="18" charset="0"/>
              </a:rPr>
              <a:t>themselves, not the fallible symptoms of that structure provided by the asymmetry of records.</a:t>
            </a:r>
          </a:p>
        </p:txBody>
      </p:sp>
    </p:spTree>
    <p:extLst>
      <p:ext uri="{BB962C8B-B14F-4D97-AF65-F5344CB8AC3E}">
        <p14:creationId xmlns:p14="http://schemas.microsoft.com/office/powerpoint/2010/main" val="2797144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pPr eaLnBrk="1" hangingPunct="1"/>
            <a:r>
              <a:rPr lang="en-US" altLang="en-US" sz="4800" b="1" dirty="0">
                <a:solidFill>
                  <a:srgbClr val="C00000"/>
                </a:solidFill>
                <a:ea typeface="ＭＳ Ｐゴシック" panose="020B0600070205080204" pitchFamily="34" charset="-128"/>
              </a:rPr>
              <a:t>Causal Models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76400"/>
            <a:ext cx="7543800" cy="4449763"/>
          </a:xfrm>
        </p:spPr>
        <p:txBody>
          <a:bodyPr/>
          <a:lstStyle/>
          <a:p>
            <a:pPr marL="0" indent="0">
              <a:spcBef>
                <a:spcPts val="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Much recent philosophy of causation appeals to </a:t>
            </a:r>
            <a:r>
              <a:rPr lang="en-GB" sz="2200" i="1" kern="100" dirty="0">
                <a:effectLst/>
                <a:latin typeface="Calibri" panose="020F0502020204030204" pitchFamily="34" charset="0"/>
                <a:ea typeface="Calibri" panose="020F0502020204030204" pitchFamily="34" charset="0"/>
                <a:cs typeface="Times New Roman" panose="02020603050405020304" pitchFamily="18" charset="0"/>
              </a:rPr>
              <a:t>causal models</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to decide issues of single-case causation, as with Suzy and Billy.</a:t>
            </a:r>
          </a:p>
          <a:p>
            <a:pPr marL="0" indent="0">
              <a:spcBef>
                <a:spcPts val="0"/>
              </a:spcBef>
              <a:buNone/>
            </a:pPr>
            <a:endParaRPr lang="en-GB" sz="22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Variables: </a:t>
            </a:r>
          </a:p>
          <a:p>
            <a:pPr marL="0" indent="0">
              <a:spcBef>
                <a:spcPts val="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ST (Suzy’s throw), BT (Billy’s throw), SH (Suzy hits), BH (Billy hits), S (bottle shatters), all with possible values 1 or 0</a:t>
            </a:r>
          </a:p>
          <a:p>
            <a:pPr marL="0" indent="0">
              <a:spcBef>
                <a:spcPts val="0"/>
              </a:spcBef>
              <a:buNone/>
            </a:pPr>
            <a:endParaRPr lang="en-GB" sz="2200" kern="1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2200" kern="100" dirty="0">
                <a:latin typeface="Calibri" panose="020F0502020204030204" pitchFamily="34" charset="0"/>
                <a:ea typeface="Calibri" panose="020F0502020204030204" pitchFamily="34" charset="0"/>
                <a:cs typeface="Times New Roman" panose="02020603050405020304" pitchFamily="18" charset="0"/>
              </a:rPr>
              <a:t>D</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irected “equations”: 			</a:t>
            </a:r>
            <a:r>
              <a:rPr lang="en-GB" sz="2200" b="1" kern="100" dirty="0">
                <a:effectLst/>
                <a:latin typeface="Calibri" panose="020F0502020204030204" pitchFamily="34" charset="0"/>
                <a:ea typeface="Calibri" panose="020F0502020204030204" pitchFamily="34" charset="0"/>
                <a:cs typeface="Times New Roman" panose="02020603050405020304" pitchFamily="18" charset="0"/>
              </a:rPr>
              <a:t>ST	SH</a:t>
            </a:r>
          </a:p>
          <a:p>
            <a:pPr marL="0" indent="0">
              <a:spcBef>
                <a:spcPts val="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ST: exogenous, BT: exogenous </a:t>
            </a:r>
          </a:p>
          <a:p>
            <a:pPr marL="0" indent="0">
              <a:spcBef>
                <a:spcPts val="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SH </a:t>
            </a:r>
            <a:r>
              <a:rPr lang="en-GB" sz="2200" kern="1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ST 				</a:t>
            </a:r>
            <a:r>
              <a:rPr lang="en-GB" sz="2200" b="1" kern="100" dirty="0">
                <a:effectLst/>
                <a:latin typeface="Calibri" panose="020F0502020204030204" pitchFamily="34" charset="0"/>
                <a:ea typeface="Calibri" panose="020F0502020204030204" pitchFamily="34" charset="0"/>
                <a:cs typeface="Times New Roman" panose="02020603050405020304" pitchFamily="18" charset="0"/>
              </a:rPr>
              <a:t>BT	BH</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200" b="1" kern="100" dirty="0">
                <a:effectLst/>
                <a:latin typeface="Calibri" panose="020F0502020204030204" pitchFamily="34" charset="0"/>
                <a:ea typeface="Calibri" panose="020F0502020204030204" pitchFamily="34" charset="0"/>
                <a:cs typeface="Times New Roman" panose="02020603050405020304" pitchFamily="18" charset="0"/>
              </a:rPr>
              <a:t>S</a:t>
            </a:r>
          </a:p>
          <a:p>
            <a:pPr marL="0" indent="0">
              <a:spcBef>
                <a:spcPts val="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BH </a:t>
            </a:r>
            <a:r>
              <a:rPr lang="en-GB" sz="2200" kern="1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(min)(BT, |SH-1|) </a:t>
            </a:r>
          </a:p>
          <a:p>
            <a:pPr marL="0" indent="0">
              <a:spcBef>
                <a:spcPts val="0"/>
              </a:spcBef>
              <a:buNone/>
            </a:pP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S </a:t>
            </a:r>
            <a:r>
              <a:rPr lang="en-GB" sz="2200" kern="100" dirty="0">
                <a:effectLst/>
                <a:latin typeface="Calibri" panose="020F0502020204030204" pitchFamily="34" charset="0"/>
                <a:ea typeface="Calibri" panose="020F0502020204030204" pitchFamily="34" charset="0"/>
                <a:cs typeface="Times New Roman" panose="02020603050405020304" pitchFamily="18" charset="0"/>
                <a:sym typeface="Wingdings" pitchFamily="2" charset="2"/>
              </a:rPr>
              <a:t></a:t>
            </a:r>
            <a:r>
              <a:rPr lang="en-GB" sz="2200" kern="100" dirty="0">
                <a:effectLst/>
                <a:latin typeface="Calibri" panose="020F0502020204030204" pitchFamily="34" charset="0"/>
                <a:ea typeface="Calibri" panose="020F0502020204030204" pitchFamily="34" charset="0"/>
                <a:cs typeface="Times New Roman" panose="02020603050405020304" pitchFamily="18" charset="0"/>
              </a:rPr>
              <a:t> (max)(SH, BH) </a:t>
            </a:r>
          </a:p>
          <a:p>
            <a:pPr marL="0" indent="0">
              <a:buNone/>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3" name="Straight Arrow Connector 2">
            <a:extLst>
              <a:ext uri="{FF2B5EF4-FFF2-40B4-BE49-F238E27FC236}">
                <a16:creationId xmlns:a16="http://schemas.microsoft.com/office/drawing/2014/main" id="{C0FE51F8-5E84-9538-5267-6A70316DA8BF}"/>
              </a:ext>
            </a:extLst>
          </p:cNvPr>
          <p:cNvCxnSpPr/>
          <p:nvPr/>
        </p:nvCxnSpPr>
        <p:spPr>
          <a:xfrm>
            <a:off x="6019800" y="42672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42F76849-B56F-4178-86D8-18227FD8B795}"/>
              </a:ext>
            </a:extLst>
          </p:cNvPr>
          <p:cNvCxnSpPr/>
          <p:nvPr/>
        </p:nvCxnSpPr>
        <p:spPr>
          <a:xfrm>
            <a:off x="6705600" y="4419600"/>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2D9BAEE3-A4C4-B85C-1C0F-CB253EAF3A9F}"/>
              </a:ext>
            </a:extLst>
          </p:cNvPr>
          <p:cNvCxnSpPr/>
          <p:nvPr/>
        </p:nvCxnSpPr>
        <p:spPr>
          <a:xfrm>
            <a:off x="6934200" y="4343400"/>
            <a:ext cx="38100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B274D68E-ED53-D033-4A8B-A6791300EA00}"/>
              </a:ext>
            </a:extLst>
          </p:cNvPr>
          <p:cNvCxnSpPr/>
          <p:nvPr/>
        </p:nvCxnSpPr>
        <p:spPr>
          <a:xfrm>
            <a:off x="6934200" y="48768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9726F17-C233-FD0E-DAFB-BBD8D672046C}"/>
              </a:ext>
            </a:extLst>
          </p:cNvPr>
          <p:cNvCxnSpPr/>
          <p:nvPr/>
        </p:nvCxnSpPr>
        <p:spPr>
          <a:xfrm>
            <a:off x="6019800" y="4876800"/>
            <a:ext cx="381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4344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82562"/>
          </a:xfrm>
        </p:spPr>
        <p:txBody>
          <a:bodyPr/>
          <a:lstStyle/>
          <a:p>
            <a:pPr eaLnBrk="1" hangingPunct="1"/>
            <a:endParaRPr lang="en-US" altLang="en-US" sz="4800" b="1" dirty="0">
              <a:solidFill>
                <a:srgbClr val="C00000"/>
              </a:solidFill>
              <a:ea typeface="ＭＳ Ｐゴシック" panose="020B0600070205080204" pitchFamily="34" charset="-128"/>
            </a:endParaRP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90600" y="914400"/>
            <a:ext cx="6858000" cy="5364163"/>
          </a:xfrm>
        </p:spPr>
        <p:txBody>
          <a:bodyPr/>
          <a:lstStyle/>
          <a:p>
            <a:pPr marL="0" indent="0" algn="ctr">
              <a:buNone/>
            </a:pPr>
            <a:endParaRPr lang="en-US" altLang="en-US" sz="8000" b="1" dirty="0">
              <a:solidFill>
                <a:srgbClr val="C00000"/>
              </a:solidFill>
              <a:ea typeface="ＭＳ Ｐゴシック" panose="020B0600070205080204" pitchFamily="34" charset="-128"/>
            </a:endParaRPr>
          </a:p>
          <a:p>
            <a:pPr marL="0" indent="0" algn="ctr">
              <a:buNone/>
            </a:pPr>
            <a:r>
              <a:rPr lang="en-US" altLang="en-US" sz="8000" b="1" dirty="0">
                <a:solidFill>
                  <a:srgbClr val="C00000"/>
                </a:solidFill>
                <a:ea typeface="ＭＳ Ｐゴシック" panose="020B0600070205080204" pitchFamily="34" charset="-128"/>
              </a:rPr>
              <a:t>The End</a:t>
            </a:r>
            <a:endParaRPr lang="en-GB" sz="8000" dirty="0"/>
          </a:p>
        </p:txBody>
      </p:sp>
    </p:spTree>
    <p:extLst>
      <p:ext uri="{BB962C8B-B14F-4D97-AF65-F5344CB8AC3E}">
        <p14:creationId xmlns:p14="http://schemas.microsoft.com/office/powerpoint/2010/main" val="1450762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pPr eaLnBrk="1" hangingPunct="1"/>
            <a:r>
              <a:rPr lang="en-US" altLang="en-US" sz="4800" b="1" dirty="0">
                <a:solidFill>
                  <a:srgbClr val="C00000"/>
                </a:solidFill>
                <a:ea typeface="ＭＳ Ｐゴシック" panose="020B0600070205080204" pitchFamily="34" charset="-128"/>
              </a:rPr>
              <a:t>Causal Models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524000"/>
            <a:ext cx="7543800" cy="4602163"/>
          </a:xfrm>
        </p:spPr>
        <p:txBody>
          <a:bodyPr/>
          <a:lstStyle/>
          <a:p>
            <a:pPr marL="0" indent="0">
              <a:spcBef>
                <a:spcPts val="1000"/>
              </a:spcBef>
              <a:buNone/>
            </a:pP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000"/>
              </a:spcBef>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But what are these models? The built-in arrows might seem like theft over honest toil.</a:t>
            </a:r>
          </a:p>
          <a:p>
            <a:pPr marL="0" indent="0">
              <a:spcBef>
                <a:spcPts val="1000"/>
              </a:spcBef>
              <a:buNone/>
            </a:pP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1000"/>
              </a:spcBef>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Some hold that they are a heuristic device which somehow capture the single-case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causal</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facts, which are in turn to be analysed in terms of counterfactuals, or processes, or . . .</a:t>
            </a:r>
          </a:p>
        </p:txBody>
      </p:sp>
    </p:spTree>
    <p:extLst>
      <p:ext uri="{BB962C8B-B14F-4D97-AF65-F5344CB8AC3E}">
        <p14:creationId xmlns:p14="http://schemas.microsoft.com/office/powerpoint/2010/main" val="1516857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pPr eaLnBrk="1" hangingPunct="1"/>
            <a:r>
              <a:rPr lang="en-US" altLang="en-US" sz="4800" b="1" dirty="0">
                <a:solidFill>
                  <a:srgbClr val="C00000"/>
                </a:solidFill>
                <a:ea typeface="ＭＳ Ｐゴシック" panose="020B0600070205080204" pitchFamily="34" charset="-128"/>
              </a:rPr>
              <a:t>Causal Models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76400"/>
            <a:ext cx="7543800" cy="4449763"/>
          </a:xfrm>
        </p:spPr>
        <p:txBody>
          <a:bodyPr/>
          <a:lstStyle/>
          <a:p>
            <a:pPr marL="0" indent="0">
              <a:spcBef>
                <a:spcPts val="2000"/>
              </a:spcBef>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No, say I. The directed equations are basic. They’re systems of deterministic lawlike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dependencies</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(I’ll come back to the directionality in a second) which hold relative to background fields. </a:t>
            </a:r>
          </a:p>
          <a:p>
            <a:pPr marL="0" indent="0">
              <a:spcBef>
                <a:spcPts val="2000"/>
              </a:spcBef>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We can then analyse single-case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causal</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facts derivatively.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Counterfactual dependence</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via “interventionist semantics”;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actual causation</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via dependence with “off-path variables” held fixed at actual values . . .)</a:t>
            </a:r>
          </a:p>
        </p:txBody>
      </p:sp>
    </p:spTree>
    <p:extLst>
      <p:ext uri="{BB962C8B-B14F-4D97-AF65-F5344CB8AC3E}">
        <p14:creationId xmlns:p14="http://schemas.microsoft.com/office/powerpoint/2010/main" val="2381927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pPr eaLnBrk="1" hangingPunct="1"/>
            <a:r>
              <a:rPr lang="en-US" altLang="en-US" sz="4800" b="1" dirty="0">
                <a:solidFill>
                  <a:srgbClr val="C00000"/>
                </a:solidFill>
                <a:ea typeface="ＭＳ Ｐゴシック" panose="020B0600070205080204" pitchFamily="34" charset="-128"/>
              </a:rPr>
              <a:t>Structural Equations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524000"/>
            <a:ext cx="7543800" cy="4602163"/>
          </a:xfrm>
        </p:spPr>
        <p:txBody>
          <a:bodyPr/>
          <a:lstStyle/>
          <a:p>
            <a:pPr marL="0" indent="0">
              <a:spcBef>
                <a:spcPts val="0"/>
              </a:spcBef>
              <a:buNone/>
            </a:pPr>
            <a:endParaRPr lang="en-GB"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“Structural equations” are central to much statistical analysis.</a:t>
            </a:r>
          </a:p>
          <a:p>
            <a:pPr marL="0" indent="0">
              <a:spcBef>
                <a:spcPts val="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Variables: Sun S, Rain R, Crop Yield C.</a:t>
            </a:r>
          </a:p>
          <a:p>
            <a:pPr marL="0" indent="0">
              <a:spcBef>
                <a:spcPts val="0"/>
              </a:spcBef>
              <a:buNone/>
            </a:pPr>
            <a:endParaRPr lang="en-GB" sz="3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e</a:t>
            </a:r>
            <a:r>
              <a:rPr lang="en-GB" sz="3000" kern="100" baseline="-25000" dirty="0" err="1">
                <a:effectLst/>
                <a:latin typeface="Calibri" panose="020F0502020204030204" pitchFamily="34" charset="0"/>
                <a:ea typeface="Calibri" panose="020F0502020204030204" pitchFamily="34" charset="0"/>
                <a:cs typeface="Times New Roman" panose="02020603050405020304" pitchFamily="18" charset="0"/>
              </a:rPr>
              <a:t>S</a:t>
            </a:r>
            <a:endParaRPr lang="en-GB" sz="3000" kern="100" baseline="-25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S =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e</a:t>
            </a:r>
            <a:r>
              <a:rPr lang="en-GB" sz="3000" kern="100" baseline="-25000" dirty="0" err="1">
                <a:effectLst/>
                <a:latin typeface="Calibri" panose="020F0502020204030204" pitchFamily="34" charset="0"/>
                <a:ea typeface="Calibri" panose="020F0502020204030204" pitchFamily="34" charset="0"/>
                <a:cs typeface="Times New Roman" panose="02020603050405020304" pitchFamily="18" charset="0"/>
              </a:rPr>
              <a:t>S</a:t>
            </a:r>
            <a:r>
              <a:rPr lang="en-GB" sz="30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S</a:t>
            </a:r>
          </a:p>
          <a:p>
            <a:pPr marL="0" indent="0">
              <a:spcBef>
                <a:spcPts val="0"/>
              </a:spcBef>
              <a:buNone/>
            </a:pP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R =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aS</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 +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e</a:t>
            </a:r>
            <a:r>
              <a:rPr lang="en-GB" sz="3000" kern="100" baseline="-25000" dirty="0" err="1">
                <a:effectLst/>
                <a:latin typeface="Calibri" panose="020F0502020204030204" pitchFamily="34" charset="0"/>
                <a:ea typeface="Calibri" panose="020F0502020204030204" pitchFamily="34" charset="0"/>
                <a:cs typeface="Times New Roman" panose="02020603050405020304" pitchFamily="18" charset="0"/>
              </a:rPr>
              <a:t>R</a:t>
            </a:r>
            <a:r>
              <a:rPr lang="en-GB" sz="30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e</a:t>
            </a:r>
            <a:r>
              <a:rPr lang="en-GB" sz="3000" kern="100" baseline="-25000" dirty="0" err="1">
                <a:effectLst/>
                <a:latin typeface="Calibri" panose="020F0502020204030204" pitchFamily="34" charset="0"/>
                <a:ea typeface="Calibri" panose="020F0502020204030204" pitchFamily="34" charset="0"/>
                <a:cs typeface="Times New Roman" panose="02020603050405020304" pitchFamily="18" charset="0"/>
              </a:rPr>
              <a:t>R</a:t>
            </a:r>
            <a:r>
              <a:rPr lang="en-GB" sz="30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e</a:t>
            </a:r>
            <a:r>
              <a:rPr lang="en-GB" sz="3000" kern="1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GB" sz="30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C =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bS</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 +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cR</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 + </a:t>
            </a:r>
            <a:r>
              <a:rPr lang="en-GB" sz="3000" kern="100" dirty="0" err="1">
                <a:effectLst/>
                <a:latin typeface="Calibri" panose="020F0502020204030204" pitchFamily="34" charset="0"/>
                <a:ea typeface="Calibri" panose="020F0502020204030204" pitchFamily="34" charset="0"/>
                <a:cs typeface="Times New Roman" panose="02020603050405020304" pitchFamily="18" charset="0"/>
              </a:rPr>
              <a:t>e</a:t>
            </a:r>
            <a:r>
              <a:rPr lang="en-GB" sz="3000" kern="100" baseline="-25000" dirty="0" err="1">
                <a:effectLst/>
                <a:latin typeface="Calibri" panose="020F0502020204030204" pitchFamily="34" charset="0"/>
                <a:ea typeface="Calibri" panose="020F0502020204030204" pitchFamily="34" charset="0"/>
                <a:cs typeface="Times New Roman" panose="02020603050405020304" pitchFamily="18" charset="0"/>
              </a:rPr>
              <a:t>C</a:t>
            </a:r>
            <a:r>
              <a:rPr lang="en-GB" sz="3000" kern="100" baseline="-25000" dirty="0">
                <a:effectLst/>
                <a:latin typeface="Calibri" panose="020F0502020204030204" pitchFamily="34" charset="0"/>
                <a:ea typeface="Calibri" panose="020F0502020204030204" pitchFamily="34" charset="0"/>
                <a:cs typeface="Times New Roman" panose="02020603050405020304" pitchFamily="18" charset="0"/>
              </a:rPr>
              <a:t>		    </a:t>
            </a:r>
            <a:r>
              <a:rPr lang="en-GB" sz="3000" kern="100" dirty="0">
                <a:effectLst/>
                <a:latin typeface="Calibri" panose="020F0502020204030204" pitchFamily="34" charset="0"/>
                <a:ea typeface="Calibri" panose="020F0502020204030204" pitchFamily="34" charset="0"/>
                <a:cs typeface="Times New Roman" panose="02020603050405020304" pitchFamily="18" charset="0"/>
              </a:rPr>
              <a:t>R		C</a:t>
            </a:r>
          </a:p>
        </p:txBody>
      </p:sp>
      <p:cxnSp>
        <p:nvCxnSpPr>
          <p:cNvPr id="14" name="Straight Arrow Connector 13">
            <a:extLst>
              <a:ext uri="{FF2B5EF4-FFF2-40B4-BE49-F238E27FC236}">
                <a16:creationId xmlns:a16="http://schemas.microsoft.com/office/drawing/2014/main" id="{98805FAF-53D8-C567-01F4-E348EC703CBA}"/>
              </a:ext>
            </a:extLst>
          </p:cNvPr>
          <p:cNvCxnSpPr/>
          <p:nvPr/>
        </p:nvCxnSpPr>
        <p:spPr>
          <a:xfrm>
            <a:off x="4724400" y="4267200"/>
            <a:ext cx="1524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669E48F3-5347-DFF9-2532-4D12A43FD49B}"/>
              </a:ext>
            </a:extLst>
          </p:cNvPr>
          <p:cNvCxnSpPr>
            <a:cxnSpLocks/>
          </p:cNvCxnSpPr>
          <p:nvPr/>
        </p:nvCxnSpPr>
        <p:spPr>
          <a:xfrm>
            <a:off x="4724400" y="5105400"/>
            <a:ext cx="1524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E91B2D-4AF1-1161-4137-64B8FDCE72D3}"/>
              </a:ext>
            </a:extLst>
          </p:cNvPr>
          <p:cNvCxnSpPr/>
          <p:nvPr/>
        </p:nvCxnSpPr>
        <p:spPr>
          <a:xfrm flipH="1">
            <a:off x="6781800" y="5105400"/>
            <a:ext cx="228600" cy="152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1557686A-4068-2419-90A5-3B839C8CB9BA}"/>
              </a:ext>
            </a:extLst>
          </p:cNvPr>
          <p:cNvCxnSpPr/>
          <p:nvPr/>
        </p:nvCxnSpPr>
        <p:spPr>
          <a:xfrm>
            <a:off x="5029200" y="4724400"/>
            <a:ext cx="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0E33A7D-9924-6599-3AFA-230905A9F63A}"/>
              </a:ext>
            </a:extLst>
          </p:cNvPr>
          <p:cNvCxnSpPr/>
          <p:nvPr/>
        </p:nvCxnSpPr>
        <p:spPr>
          <a:xfrm>
            <a:off x="5181600" y="5410200"/>
            <a:ext cx="11430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D5597BEE-1A13-3F78-CEA9-B90E6E2DD2D6}"/>
              </a:ext>
            </a:extLst>
          </p:cNvPr>
          <p:cNvCxnSpPr/>
          <p:nvPr/>
        </p:nvCxnSpPr>
        <p:spPr>
          <a:xfrm>
            <a:off x="5181600" y="4572000"/>
            <a:ext cx="1143000" cy="685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0119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pPr eaLnBrk="1" hangingPunct="1"/>
            <a:r>
              <a:rPr lang="en-US" altLang="en-US" sz="4800" b="1" dirty="0">
                <a:solidFill>
                  <a:srgbClr val="C00000"/>
                </a:solidFill>
                <a:ea typeface="ＭＳ Ｐゴシック" panose="020B0600070205080204" pitchFamily="34" charset="-128"/>
              </a:rPr>
              <a:t>Structural Equations</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76400"/>
            <a:ext cx="7543800" cy="4449763"/>
          </a:xfrm>
        </p:spPr>
        <p:txBody>
          <a:bodyPr/>
          <a:lstStyle/>
          <a:p>
            <a:pPr marL="0" indent="0">
              <a:spcBef>
                <a:spcPts val="1700"/>
              </a:spcBef>
              <a:buNone/>
            </a:pP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These equations are </a:t>
            </a:r>
            <a:r>
              <a:rPr lang="en-GB" sz="2600" i="1" kern="100" dirty="0">
                <a:effectLst/>
                <a:latin typeface="Calibri" panose="020F0502020204030204" pitchFamily="34" charset="0"/>
                <a:ea typeface="Calibri" panose="020F0502020204030204" pitchFamily="34" charset="0"/>
                <a:cs typeface="Times New Roman" panose="02020603050405020304" pitchFamily="18" charset="0"/>
              </a:rPr>
              <a:t>structural</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 – </a:t>
            </a:r>
            <a:r>
              <a:rPr lang="en-GB" sz="2600" kern="100" dirty="0" err="1">
                <a:effectLst/>
                <a:latin typeface="Calibri" panose="020F0502020204030204" pitchFamily="34" charset="0"/>
                <a:ea typeface="Calibri" panose="020F0502020204030204" pitchFamily="34" charset="0"/>
                <a:cs typeface="Times New Roman" panose="02020603050405020304" pitchFamily="18" charset="0"/>
              </a:rPr>
              <a:t>ie</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i="1" kern="100" dirty="0">
                <a:effectLst/>
                <a:latin typeface="Calibri" panose="020F0502020204030204" pitchFamily="34" charset="0"/>
                <a:ea typeface="Calibri" panose="020F0502020204030204" pitchFamily="34" charset="0"/>
                <a:cs typeface="Times New Roman" panose="02020603050405020304" pitchFamily="18" charset="0"/>
              </a:rPr>
              <a:t>directed</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2600" i="1" kern="100" dirty="0">
                <a:effectLst/>
                <a:latin typeface="Calibri" panose="020F0502020204030204" pitchFamily="34" charset="0"/>
                <a:ea typeface="Calibri" panose="020F0502020204030204" pitchFamily="34" charset="0"/>
                <a:cs typeface="Times New Roman" panose="02020603050405020304" pitchFamily="18" charset="0"/>
              </a:rPr>
              <a:t>asymmetric</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 Where does that come from? </a:t>
            </a:r>
          </a:p>
          <a:p>
            <a:pPr marL="0" indent="0">
              <a:spcBef>
                <a:spcPts val="1700"/>
              </a:spcBef>
              <a:buNone/>
            </a:pP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CENTRAL CLAIM: we have causal structural equations if and only if the </a:t>
            </a:r>
            <a:r>
              <a:rPr lang="en-GB" sz="2600" i="1" kern="100" dirty="0">
                <a:effectLst/>
                <a:latin typeface="Calibri" panose="020F0502020204030204" pitchFamily="34" charset="0"/>
                <a:ea typeface="Calibri" panose="020F0502020204030204" pitchFamily="34" charset="0"/>
                <a:cs typeface="Times New Roman" panose="02020603050405020304" pitchFamily="18" charset="0"/>
              </a:rPr>
              <a:t>exogenous variables are probabilistically independent </a:t>
            </a: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(whatever kinds of quantities are involved, and whatever the functional form of the equations). </a:t>
            </a:r>
            <a:endParaRPr lang="en-GB" sz="2600" kern="100"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1700"/>
              </a:spcBef>
              <a:buNone/>
            </a:pPr>
            <a:r>
              <a:rPr lang="en-GB" sz="2600" kern="100" dirty="0">
                <a:effectLst/>
                <a:latin typeface="Calibri" panose="020F0502020204030204" pitchFamily="34" charset="0"/>
                <a:ea typeface="Calibri" panose="020F0502020204030204" pitchFamily="34" charset="0"/>
                <a:cs typeface="Times New Roman" panose="02020603050405020304" pitchFamily="18" charset="0"/>
              </a:rPr>
              <a:t>If we re-order the “equations” we’ll lose this exogenous independence.</a:t>
            </a:r>
          </a:p>
          <a:p>
            <a:pPr marL="0" indent="0">
              <a:spcBef>
                <a:spcPts val="0"/>
              </a:spcBef>
              <a:buNone/>
            </a:pPr>
            <a:endParaRPr lang="en-GB" sz="23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7980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pPr eaLnBrk="1" hangingPunct="1"/>
            <a:r>
              <a:rPr lang="en-US" altLang="en-US" sz="4800" b="1" dirty="0">
                <a:solidFill>
                  <a:srgbClr val="C00000"/>
                </a:solidFill>
                <a:ea typeface="ＭＳ Ｐゴシック" panose="020B0600070205080204" pitchFamily="34" charset="-128"/>
              </a:rPr>
              <a:t>Causal Inference</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524000"/>
            <a:ext cx="7543800" cy="4602163"/>
          </a:xfrm>
        </p:spPr>
        <p:txBody>
          <a:bodyPr/>
          <a:lstStyle/>
          <a:p>
            <a:pPr marL="0" indent="0">
              <a:spcBef>
                <a:spcPts val="1800"/>
              </a:spcBef>
              <a:buNone/>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This not only yields a non-theft explanation of single-case causation, but also allows us to account for Bayesian Network techniques of causal inference—inferring causes from complex correlational patterns. If causation is ancestry in structural equations with exogenous independence, then we can easily </a:t>
            </a:r>
            <a:r>
              <a:rPr lang="en-GB" sz="2000" i="1" kern="100" dirty="0">
                <a:effectLst/>
                <a:latin typeface="Calibri" panose="020F0502020204030204" pitchFamily="34" charset="0"/>
                <a:ea typeface="Calibri" panose="020F0502020204030204" pitchFamily="34" charset="0"/>
                <a:cs typeface="Times New Roman" panose="02020603050405020304" pitchFamily="18" charset="0"/>
              </a:rPr>
              <a:t>prove</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 that:</a:t>
            </a:r>
          </a:p>
          <a:p>
            <a:pPr marL="0" indent="0">
              <a:spcBef>
                <a:spcPts val="1800"/>
              </a:spcBef>
              <a:buNone/>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If X and Y are correlated, then one must cause the other or they must share an ancestor . . . (</a:t>
            </a:r>
            <a:r>
              <a:rPr lang="en-GB" sz="2000" i="1" kern="100" dirty="0">
                <a:effectLst/>
                <a:latin typeface="Calibri" panose="020F0502020204030204" pitchFamily="34" charset="0"/>
                <a:ea typeface="Calibri" panose="020F0502020204030204" pitchFamily="34" charset="0"/>
                <a:cs typeface="Times New Roman" panose="02020603050405020304" pitchFamily="18" charset="0"/>
              </a:rPr>
              <a:t>Causal Markov Condition</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 and</a:t>
            </a:r>
          </a:p>
          <a:p>
            <a:pPr marL="0" indent="0">
              <a:spcBef>
                <a:spcPts val="1800"/>
              </a:spcBef>
              <a:buNone/>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If X causes Y or vice versa or they share an ancestor, then they must (freaky cancelling-out aside) be correlated . . . (</a:t>
            </a:r>
            <a:r>
              <a:rPr lang="en-GB" sz="2000" i="1" kern="100" dirty="0">
                <a:effectLst/>
                <a:latin typeface="Calibri" panose="020F0502020204030204" pitchFamily="34" charset="0"/>
                <a:ea typeface="Calibri" panose="020F0502020204030204" pitchFamily="34" charset="0"/>
                <a:cs typeface="Times New Roman" panose="02020603050405020304" pitchFamily="18" charset="0"/>
              </a:rPr>
              <a:t>Faithfulness Condition</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spcBef>
                <a:spcPts val="1800"/>
              </a:spcBef>
              <a:buNone/>
            </a:pP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These two conditions allow us to infer causal relationships (</a:t>
            </a:r>
            <a:r>
              <a:rPr lang="en-GB" sz="2000" kern="100" dirty="0" err="1">
                <a:effectLst/>
                <a:latin typeface="Calibri" panose="020F0502020204030204" pitchFamily="34" charset="0"/>
                <a:ea typeface="Calibri" panose="020F0502020204030204" pitchFamily="34" charset="0"/>
                <a:cs typeface="Times New Roman" panose="02020603050405020304" pitchFamily="18" charset="0"/>
              </a:rPr>
              <a:t>eg</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 smoking causes cancer) from sufficiently rich set of correlations.</a:t>
            </a:r>
          </a:p>
        </p:txBody>
      </p:sp>
    </p:spTree>
    <p:extLst>
      <p:ext uri="{BB962C8B-B14F-4D97-AF65-F5344CB8AC3E}">
        <p14:creationId xmlns:p14="http://schemas.microsoft.com/office/powerpoint/2010/main" val="25885273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pPr eaLnBrk="1" hangingPunct="1"/>
            <a:r>
              <a:rPr lang="en-US" altLang="en-US" sz="4800" b="1" dirty="0">
                <a:solidFill>
                  <a:srgbClr val="C00000"/>
                </a:solidFill>
                <a:ea typeface="ＭＳ Ｐゴシック" panose="020B0600070205080204" pitchFamily="34" charset="-128"/>
              </a:rPr>
              <a:t>Causal Inference</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524000"/>
            <a:ext cx="7543800" cy="4602163"/>
          </a:xfrm>
        </p:spPr>
        <p:txBody>
          <a:bodyPr/>
          <a:lstStyle/>
          <a:p>
            <a:pPr marL="0" indent="0">
              <a:spcBef>
                <a:spcPts val="1500"/>
              </a:spcBef>
              <a:buNone/>
            </a:pP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Smoking causes cancer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Q: What does this even mean? A: Smoking is an ancestor of cancer in a system of structural equations governing these variables. </a:t>
            </a:r>
          </a:p>
          <a:p>
            <a:pPr marL="0" indent="0">
              <a:spcBef>
                <a:spcPts val="1500"/>
              </a:spcBef>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The amazing thing about Bayesian Network causal inference techniques is that they can tell us this without our knowing anything about the form of the equations or about the other variables involved. </a:t>
            </a:r>
          </a:p>
          <a:p>
            <a:pPr marL="0" indent="0">
              <a:spcBef>
                <a:spcPts val="1500"/>
              </a:spcBef>
              <a:buNone/>
            </a:pP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We need these details to know about single cases (did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Joe’s smoking</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cause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his cancer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but the generic information that </a:t>
            </a:r>
            <a:r>
              <a:rPr lang="en-GB" sz="2400" i="1" kern="100" dirty="0">
                <a:effectLst/>
                <a:latin typeface="Calibri" panose="020F0502020204030204" pitchFamily="34" charset="0"/>
                <a:ea typeface="Calibri" panose="020F0502020204030204" pitchFamily="34" charset="0"/>
                <a:cs typeface="Times New Roman" panose="02020603050405020304" pitchFamily="18" charset="0"/>
              </a:rPr>
              <a:t>smoking causes cancer</a:t>
            </a:r>
            <a:r>
              <a:rPr lang="en-GB" sz="2400" kern="100" dirty="0">
                <a:effectLst/>
                <a:latin typeface="Calibri" panose="020F0502020204030204" pitchFamily="34" charset="0"/>
                <a:ea typeface="Calibri" panose="020F0502020204030204" pitchFamily="34" charset="0"/>
                <a:cs typeface="Times New Roman" panose="02020603050405020304" pitchFamily="18" charset="0"/>
              </a:rPr>
              <a:t> can itself be enough to guide action.  </a:t>
            </a:r>
          </a:p>
        </p:txBody>
      </p:sp>
    </p:spTree>
    <p:extLst>
      <p:ext uri="{BB962C8B-B14F-4D97-AF65-F5344CB8AC3E}">
        <p14:creationId xmlns:p14="http://schemas.microsoft.com/office/powerpoint/2010/main" val="3287068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a:extLst>
              <a:ext uri="{FF2B5EF4-FFF2-40B4-BE49-F238E27FC236}">
                <a16:creationId xmlns:a16="http://schemas.microsoft.com/office/drawing/2014/main" id="{1833CF32-0F55-E831-C366-B75348890651}"/>
              </a:ext>
            </a:extLst>
          </p:cNvPr>
          <p:cNvSpPr>
            <a:spLocks noGrp="1" noChangeArrowheads="1"/>
          </p:cNvSpPr>
          <p:nvPr>
            <p:ph type="title"/>
          </p:nvPr>
        </p:nvSpPr>
        <p:spPr>
          <a:xfrm>
            <a:off x="457200" y="274638"/>
            <a:ext cx="8229600" cy="1249362"/>
          </a:xfrm>
        </p:spPr>
        <p:txBody>
          <a:bodyPr/>
          <a:lstStyle/>
          <a:p>
            <a:r>
              <a:rPr lang="en-GB" sz="4800" b="1" kern="1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The Asymmetry of Causation</a:t>
            </a:r>
          </a:p>
        </p:txBody>
      </p:sp>
      <p:sp>
        <p:nvSpPr>
          <p:cNvPr id="25602" name="Rectangle 3">
            <a:extLst>
              <a:ext uri="{FF2B5EF4-FFF2-40B4-BE49-F238E27FC236}">
                <a16:creationId xmlns:a16="http://schemas.microsoft.com/office/drawing/2014/main" id="{F5C5322A-67A0-5C47-6E43-87FED88654BE}"/>
              </a:ext>
            </a:extLst>
          </p:cNvPr>
          <p:cNvSpPr>
            <a:spLocks noGrp="1" noChangeArrowheads="1"/>
          </p:cNvSpPr>
          <p:nvPr>
            <p:ph type="body" idx="1"/>
          </p:nvPr>
        </p:nvSpPr>
        <p:spPr>
          <a:xfrm>
            <a:off x="914400" y="1676400"/>
            <a:ext cx="7543800" cy="4449763"/>
          </a:xfrm>
        </p:spPr>
        <p:txBody>
          <a:bodyPr/>
          <a:lstStyle/>
          <a:p>
            <a:pPr marL="0" indent="0">
              <a:spcBef>
                <a:spcPts val="1900"/>
              </a:spcBef>
              <a:buNone/>
            </a:pPr>
            <a:r>
              <a:rPr lang="en-GB" sz="2800" kern="100" dirty="0">
                <a:latin typeface="Calibri" panose="020F0502020204030204" pitchFamily="34" charset="0"/>
                <a:ea typeface="Calibri" panose="020F0502020204030204" pitchFamily="34" charset="0"/>
                <a:cs typeface="Times New Roman" panose="02020603050405020304" pitchFamily="18" charset="0"/>
              </a:rPr>
              <a:t>My</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story gives us some hold on the </a:t>
            </a:r>
            <a:r>
              <a:rPr lang="en-GB" sz="2800" i="1" kern="100" dirty="0">
                <a:effectLst/>
                <a:latin typeface="Calibri" panose="020F0502020204030204" pitchFamily="34" charset="0"/>
                <a:ea typeface="Calibri" panose="020F0502020204030204" pitchFamily="34" charset="0"/>
                <a:cs typeface="Times New Roman" panose="02020603050405020304" pitchFamily="18" charset="0"/>
              </a:rPr>
              <a:t>temporal</a:t>
            </a: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 asymmetry of causation. </a:t>
            </a:r>
          </a:p>
          <a:p>
            <a:pPr marL="0" indent="0">
              <a:spcBef>
                <a:spcPts val="1900"/>
              </a:spcBef>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The variables that are ancestral in structural equations, including the exogenous variables, turn out to temporally precede their descendants. </a:t>
            </a:r>
          </a:p>
          <a:p>
            <a:pPr marL="0" indent="0">
              <a:spcBef>
                <a:spcPts val="1900"/>
              </a:spcBef>
              <a:buNone/>
            </a:pPr>
            <a:r>
              <a:rPr lang="en-GB" sz="2800" kern="100" dirty="0">
                <a:effectLst/>
                <a:latin typeface="Calibri" panose="020F0502020204030204" pitchFamily="34" charset="0"/>
                <a:ea typeface="Calibri" panose="020F0502020204030204" pitchFamily="34" charset="0"/>
                <a:cs typeface="Times New Roman" panose="02020603050405020304" pitchFamily="18" charset="0"/>
              </a:rPr>
              <a:t>(Cf Reichenbach’s “fork asymmetry”: correlations between X and Y are never screened off by a Z that is temporally later than both.) </a:t>
            </a:r>
          </a:p>
        </p:txBody>
      </p:sp>
    </p:spTree>
    <p:extLst>
      <p:ext uri="{BB962C8B-B14F-4D97-AF65-F5344CB8AC3E}">
        <p14:creationId xmlns:p14="http://schemas.microsoft.com/office/powerpoint/2010/main" val="290747041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2450</TotalTime>
  <Words>1638</Words>
  <Application>Microsoft Macintosh PowerPoint</Application>
  <PresentationFormat>On-screen Show (4:3)</PresentationFormat>
  <Paragraphs>95</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Default Design</vt:lpstr>
      <vt:lpstr>PowerPoint Presentation</vt:lpstr>
      <vt:lpstr>Causal Models</vt:lpstr>
      <vt:lpstr>Causal Models</vt:lpstr>
      <vt:lpstr>Causal Models</vt:lpstr>
      <vt:lpstr>Structural Equations</vt:lpstr>
      <vt:lpstr>Structural Equations</vt:lpstr>
      <vt:lpstr>Causal Inference</vt:lpstr>
      <vt:lpstr>Causal Inference</vt:lpstr>
      <vt:lpstr>The Asymmetry of Causation</vt:lpstr>
      <vt:lpstr>The Asymmetry of Causation</vt:lpstr>
      <vt:lpstr>Statistical Mechanics</vt:lpstr>
      <vt:lpstr>Statistical Mechanics</vt:lpstr>
      <vt:lpstr>Statistical Mechanics</vt:lpstr>
      <vt:lpstr>Statistical Mechanics</vt:lpstr>
      <vt:lpstr>Statistical Mechanics</vt:lpstr>
      <vt:lpstr>Affecting the Past</vt:lpstr>
      <vt:lpstr>Affecting the Past</vt:lpstr>
      <vt:lpstr>Affecting the Past</vt:lpstr>
      <vt:lpstr>Affecting the Past</vt:lpstr>
      <vt:lpstr>PowerPoint Presentation</vt:lpstr>
    </vt:vector>
  </TitlesOfParts>
  <Company>yyy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xxx</dc:creator>
  <cp:lastModifiedBy>David Papineau</cp:lastModifiedBy>
  <cp:revision>198</cp:revision>
  <dcterms:created xsi:type="dcterms:W3CDTF">2005-04-29T06:24:22Z</dcterms:created>
  <dcterms:modified xsi:type="dcterms:W3CDTF">2023-08-23T08:23:30Z</dcterms:modified>
</cp:coreProperties>
</file>