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383" r:id="rId4"/>
    <p:sldId id="384" r:id="rId5"/>
    <p:sldId id="385" r:id="rId6"/>
    <p:sldId id="386" r:id="rId7"/>
    <p:sldId id="387" r:id="rId8"/>
    <p:sldId id="388" r:id="rId9"/>
    <p:sldId id="324" r:id="rId10"/>
    <p:sldId id="389" r:id="rId11"/>
    <p:sldId id="362" r:id="rId12"/>
    <p:sldId id="390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0"/>
    <p:restoredTop sz="94776"/>
  </p:normalViewPr>
  <p:slideViewPr>
    <p:cSldViewPr>
      <p:cViewPr varScale="1">
        <p:scale>
          <a:sx n="86" d="100"/>
          <a:sy n="86" d="100"/>
        </p:scale>
        <p:origin x="13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0A99825-6E9D-1D17-91E2-904ADA880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E4D1EE-E857-2326-8782-91D47ECDE2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0C22F0B-DB35-9B81-FC57-4223AA3281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7E349DF-FC31-91BD-158A-2C36B0C2A4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86EA5A-F0DE-4C49-A354-101079B3C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1F40DA-0F7E-4D8A-57C9-5E987C7325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DB738-A75B-C30A-9D40-1243874848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9E47C8-AFF3-ED40-B75A-34B7F87289A5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6004FF-DA16-04E5-A956-C3B8850B80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7BC418-741C-C042-3F9B-26667FB2E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0486C-4E29-B0AF-443D-C241EB1F7C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2646E-5097-B110-9091-71BD4309B6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F9AA39-79E7-A14C-A1DE-C2149528B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CE1A1-1EB7-E652-7610-5064FDD8D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632787-BA0A-1B7F-5FF0-FD8E7EF8BC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317C71-3D4E-6CEC-EBC1-39CF99145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071D7-D3ED-1C4A-924E-49AE464D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7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26D264-3846-437F-4675-A2FC3EFA7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060BD4-8F12-CF14-951A-BE7C302AE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239618-4C5D-3531-91FB-17D13A63D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D829D-1338-A94A-9199-E9DC9ED5A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9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9C42A6-7A72-B2B2-AD57-833A778E1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7B7020-A150-1DE0-C2C3-DBF1D2445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7D253E-1603-0F48-FCA7-F7A0A8C27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F2CD-A321-3842-B1F5-B7CCA7DC2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3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4AD5C-C28A-4F4B-FFC9-2CF757EA2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1A7DA8-2C5B-9673-C146-6DA514E15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1A943-8936-3CC8-62A3-FD783919B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8E188-791D-9945-A5B7-7665F91B65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31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6DD5A8-2197-5D63-50D8-885488C75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488F8-3231-07FB-48FB-B9DAAE384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B4ED00-A868-F0E0-A560-7CE31E6D9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93AC-0712-0144-BD8A-1D9B5EB56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43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3C44B-E702-E6AA-EC7F-2AD96E37D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69826-53F8-5579-5E0D-11870CE5A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36DC41-1479-BC12-4B52-E718CC0A0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6C143-4686-944C-84CF-41D059732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47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8EF0E4-EAF9-F2CA-0272-9EEF091C4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3B9A54-2DE0-68B0-AE13-87CE2D290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725DEFE-3F23-76D7-0D38-744BF5975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DE4F-E1F1-754C-B25A-DCE944305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91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E4DC45-51E3-E5F2-0D1F-7A04234CC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8AD4F8-2548-FF50-AC61-2B173C8FB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44E74F-75A2-5FF5-2589-B2FFA26F8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1800-3F66-514F-98A4-3CEBE0A9F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46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794C39-20C5-4EFB-F9DD-B3107E2D3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7BF5BC-0A22-C8C3-AC9E-8EEDBC2E5F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4ED7A4-A58D-0C67-235E-DE56D831B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6541D-D75A-FA4C-9636-EB936F56F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1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BE55DD-138D-FECB-8B7A-8BB817AC0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1ED4AC-3E44-F9EF-DE6C-62C14AEE9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B2FD0D-9E00-E17B-B5C5-66C7E4BD0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394B-9E8B-6D49-AAC7-5FE4CE151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8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C16E72-ACF6-DA1D-90CA-25162E494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1F52F-DDCD-B9F1-9697-7D26BDD56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D47C97-E6E6-6202-7094-ACD8AC4C65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4B5C-FEFE-C74A-A91C-68A3EC85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C56FCA-7108-5546-5325-855D6160A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A55BC7-2D22-9AF3-75CF-50C5AF5A5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C2ACB5-AFF5-C8F2-D3D9-10B94CE3EB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8CFFA0-8133-E4C6-90D3-4570F4705A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D257C9-451B-E3D3-2D65-103151BF20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61104C-82FE-2940-BC72-1279BA031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id="{61323BC0-358D-7399-18D3-50E1DEEF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3250"/>
            <a:ext cx="6324600" cy="574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en-GB" altLang="en-US" sz="4400" b="1" dirty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r>
              <a:rPr lang="en-GB" altLang="en-US" sz="4400" b="1" dirty="0">
                <a:solidFill>
                  <a:srgbClr val="C00000"/>
                </a:solidFill>
              </a:rPr>
              <a:t>Understanding Causal Inference</a:t>
            </a:r>
          </a:p>
          <a:p>
            <a:pPr algn="ctr">
              <a:buFontTx/>
              <a:buNone/>
            </a:pPr>
            <a:endParaRPr lang="en-GB" altLang="en-US" sz="2400" b="1" dirty="0">
              <a:solidFill>
                <a:srgbClr val="C00000"/>
              </a:solidFill>
            </a:endParaRPr>
          </a:p>
          <a:p>
            <a:pPr algn="ctr">
              <a:buFontTx/>
              <a:buNone/>
            </a:pPr>
            <a:r>
              <a:rPr lang="en-GB" altLang="en-US" sz="3600" b="1" dirty="0">
                <a:solidFill>
                  <a:srgbClr val="C00000"/>
                </a:solidFill>
              </a:rPr>
              <a:t>David Papineau</a:t>
            </a:r>
            <a:endParaRPr lang="en-GB" altLang="en-US" sz="3600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C00000"/>
                </a:solidFill>
              </a:rPr>
              <a:t>King’s College London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altLang="en-US" sz="2800" b="1" dirty="0">
                <a:solidFill>
                  <a:srgbClr val="C00000"/>
                </a:solidFill>
              </a:rPr>
              <a:t>Symposium with Thomas Blanchard and Toby Friend </a:t>
            </a:r>
          </a:p>
          <a:p>
            <a:pPr algn="ctr">
              <a:spcBef>
                <a:spcPct val="0"/>
              </a:spcBef>
              <a:buNone/>
            </a:pPr>
            <a:endParaRPr lang="en-GB" altLang="en-US" sz="2400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GB" sz="1800" dirty="0">
                <a:solidFill>
                  <a:srgbClr val="C00000"/>
                </a:solidFill>
              </a:rPr>
              <a:t>BSPS Conference—Exeter 6-8 July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C97EEE7-101C-D7BF-9946-48943C8B9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C00000"/>
                </a:solidFill>
              </a:rPr>
              <a:t>Probabilistic Theories</a:t>
            </a:r>
            <a:endParaRPr lang="en-US" alt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06AD03D-6473-CE57-E85B-850B232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10400" cy="4754563"/>
          </a:xfrm>
        </p:spPr>
        <p:txBody>
          <a:bodyPr/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600" dirty="0"/>
              <a:t>2. The correlations tell us </a:t>
            </a:r>
            <a:r>
              <a:rPr lang="en-GB" sz="2600" i="1" dirty="0"/>
              <a:t>smoking causes cancer</a:t>
            </a:r>
            <a:r>
              <a:rPr lang="en-GB" sz="2600" dirty="0"/>
              <a:t>, but not whether </a:t>
            </a:r>
            <a:r>
              <a:rPr lang="en-GB" sz="2600" i="1" dirty="0"/>
              <a:t>my smoking</a:t>
            </a:r>
            <a:r>
              <a:rPr lang="en-GB" sz="2600" dirty="0"/>
              <a:t> causes </a:t>
            </a:r>
            <a:r>
              <a:rPr lang="en-GB" sz="2600" i="1" dirty="0"/>
              <a:t>my cancer</a:t>
            </a:r>
            <a:r>
              <a:rPr lang="en-GB" sz="2600" dirty="0"/>
              <a:t>. We need the finer details from RLIs to decide single-case questions.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3. Relatedly, even if the correlations tell us </a:t>
            </a:r>
            <a:r>
              <a:rPr lang="en-GB" sz="2600" i="1" dirty="0"/>
              <a:t>smoking causes cancer</a:t>
            </a:r>
            <a:r>
              <a:rPr lang="en-GB" sz="2600" dirty="0"/>
              <a:t>, this leaves it open what </a:t>
            </a:r>
            <a:r>
              <a:rPr lang="en-GB" sz="2600" i="1" dirty="0"/>
              <a:t>mechanisms</a:t>
            </a:r>
            <a:r>
              <a:rPr lang="en-GB" sz="2600" dirty="0"/>
              <a:t> mediate between them. [3/3]</a:t>
            </a:r>
          </a:p>
        </p:txBody>
      </p:sp>
    </p:spTree>
    <p:extLst>
      <p:ext uri="{BB962C8B-B14F-4D97-AF65-F5344CB8AC3E}">
        <p14:creationId xmlns:p14="http://schemas.microsoft.com/office/powerpoint/2010/main" val="87080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C97EEE7-101C-D7BF-9946-48943C8B9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C00000"/>
                </a:solidFill>
              </a:rPr>
              <a:t>Further Issues</a:t>
            </a:r>
            <a:endParaRPr lang="en-US" alt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06AD03D-6473-CE57-E85B-850B232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010400" cy="490696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2600" dirty="0"/>
              <a:t>1. The RLIs need to be </a:t>
            </a:r>
            <a:r>
              <a:rPr lang="en-GB" sz="2600" i="1" dirty="0"/>
              <a:t>deterministic</a:t>
            </a:r>
            <a:r>
              <a:rPr lang="en-GB" sz="2600" dirty="0"/>
              <a:t> to deliver the causal inference principles.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2600" dirty="0"/>
              <a:t>But quantum mechanics suggests the world is indeterministic.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2600" dirty="0"/>
              <a:t>I take the variables in RLIs to be macroscopic, and hence to operate at least “pseudo-deterministically”, with decoherence ensuring that “collapses” are probabilistically independent, and thus that the causal inference principles hold.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2600" dirty="0"/>
              <a:t>[1/2]</a:t>
            </a:r>
          </a:p>
        </p:txBody>
      </p:sp>
    </p:spTree>
    <p:extLst>
      <p:ext uri="{BB962C8B-B14F-4D97-AF65-F5344CB8AC3E}">
        <p14:creationId xmlns:p14="http://schemas.microsoft.com/office/powerpoint/2010/main" val="41244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C97EEE7-101C-D7BF-9946-48943C8B9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C00000"/>
                </a:solidFill>
              </a:rPr>
              <a:t>Further Issues</a:t>
            </a:r>
            <a:endParaRPr lang="en-US" alt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06AD03D-6473-CE57-E85B-850B232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10400" cy="4754563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GB" sz="2800" dirty="0"/>
              <a:t>2. It is an empirical matter which variables and which contexts will support causal inference techniques and so imply well-behaved RLIs.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GB" sz="2800" dirty="0"/>
              <a:t>I’m happy to leave this open.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GB" sz="2800" dirty="0"/>
              <a:t>I don’t claim all phenomena fit into my scheme. But some must, if we are to explain why the causal inference techniques work at all. [2/2]</a:t>
            </a:r>
          </a:p>
        </p:txBody>
      </p:sp>
    </p:spTree>
    <p:extLst>
      <p:ext uri="{BB962C8B-B14F-4D97-AF65-F5344CB8AC3E}">
        <p14:creationId xmlns:p14="http://schemas.microsoft.com/office/powerpoint/2010/main" val="131655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6DFC8979-B143-F8D4-F75C-C1F0751CF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endParaRPr lang="en-US" altLang="en-US" b="1" u="sng">
              <a:solidFill>
                <a:srgbClr val="C00000"/>
              </a:solidFill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1740F200-8757-DDD5-3699-C69BF759C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6781800" cy="48307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6600">
                <a:solidFill>
                  <a:srgbClr val="C00000"/>
                </a:solidFill>
              </a:rPr>
              <a:t> </a:t>
            </a:r>
          </a:p>
          <a:p>
            <a:pPr marL="0" indent="0" algn="ctr">
              <a:buFontTx/>
              <a:buNone/>
            </a:pPr>
            <a:r>
              <a:rPr lang="en-GB" altLang="en-US" sz="6600" b="1">
                <a:solidFill>
                  <a:srgbClr val="C00000"/>
                </a:solidFill>
              </a:rPr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64770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Asthma A; kidney disease K; severe COVID C: </a:t>
            </a:r>
          </a:p>
          <a:p>
            <a:pPr marL="0" indent="0">
              <a:buNone/>
            </a:pPr>
            <a:r>
              <a:rPr lang="en-GB" sz="2400" i="1" dirty="0"/>
              <a:t>A </a:t>
            </a:r>
            <a:r>
              <a:rPr lang="en-GB" sz="2400" i="1" dirty="0" err="1"/>
              <a:t>corr</a:t>
            </a:r>
            <a:r>
              <a:rPr lang="en-GB" sz="2400" i="1" dirty="0"/>
              <a:t> C, K </a:t>
            </a:r>
            <a:r>
              <a:rPr lang="en-GB" sz="2400" i="1" dirty="0" err="1"/>
              <a:t>corr</a:t>
            </a:r>
            <a:r>
              <a:rPr lang="en-GB" sz="2400" i="1" dirty="0"/>
              <a:t> C, A ⊥ K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only causal structure consistent with this is:</a:t>
            </a:r>
          </a:p>
          <a:p>
            <a:pPr marL="0" indent="0">
              <a:buNone/>
            </a:pPr>
            <a:r>
              <a:rPr lang="en-GB" sz="2400" dirty="0"/>
              <a:t>		A		K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		C</a:t>
            </a:r>
          </a:p>
          <a:p>
            <a:pPr marL="0" indent="0">
              <a:buNone/>
            </a:pPr>
            <a:r>
              <a:rPr lang="en-GB" sz="2400" dirty="0"/>
              <a:t>Challenge for analyses of causation—</a:t>
            </a:r>
            <a:r>
              <a:rPr lang="en-GB" sz="2400" i="1" dirty="0"/>
              <a:t>explain that.</a:t>
            </a:r>
            <a:endParaRPr lang="en-GB" sz="2400" dirty="0"/>
          </a:p>
          <a:p>
            <a:pPr marL="0" indent="0">
              <a:buNone/>
            </a:pPr>
            <a:endParaRPr lang="en-GB" sz="2300" dirty="0"/>
          </a:p>
          <a:p>
            <a:pPr marL="0" indent="0">
              <a:buFontTx/>
              <a:buNone/>
            </a:pPr>
            <a:endParaRPr lang="en-GB" altLang="en-US" sz="2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587E0FF-E593-54F2-2DB5-277CA02E0ECC}"/>
              </a:ext>
            </a:extLst>
          </p:cNvPr>
          <p:cNvCxnSpPr/>
          <p:nvPr/>
        </p:nvCxnSpPr>
        <p:spPr>
          <a:xfrm>
            <a:off x="3276600" y="4419600"/>
            <a:ext cx="609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E8AB59-90C7-F7AB-AC9F-BA2C5AEC4990}"/>
              </a:ext>
            </a:extLst>
          </p:cNvPr>
          <p:cNvCxnSpPr/>
          <p:nvPr/>
        </p:nvCxnSpPr>
        <p:spPr>
          <a:xfrm flipH="1">
            <a:off x="4191000" y="4412105"/>
            <a:ext cx="609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64770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Many practical statisticians model the causal structure behind such a set of correlations with “structural equations”: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A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</a:t>
            </a:r>
            <a:r>
              <a:rPr lang="en-GB" sz="2400" dirty="0" err="1"/>
              <a:t>e</a:t>
            </a:r>
            <a:r>
              <a:rPr lang="en-GB" sz="2400" baseline="-25000" dirty="0" err="1"/>
              <a:t>A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K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</a:t>
            </a:r>
            <a:r>
              <a:rPr lang="en-GB" sz="2400" dirty="0" err="1"/>
              <a:t>e</a:t>
            </a:r>
            <a:r>
              <a:rPr lang="en-GB" sz="2400" baseline="-25000" dirty="0" err="1"/>
              <a:t>K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C </a:t>
            </a:r>
            <a:r>
              <a:rPr lang="en-GB" sz="2400" dirty="0">
                <a:sym typeface="Wingdings" pitchFamily="2" charset="2"/>
              </a:rPr>
              <a:t></a:t>
            </a:r>
            <a:r>
              <a:rPr lang="en-GB" sz="2400" dirty="0"/>
              <a:t> </a:t>
            </a:r>
            <a:r>
              <a:rPr lang="en-GB" sz="2400" dirty="0" err="1"/>
              <a:t>r</a:t>
            </a:r>
            <a:r>
              <a:rPr lang="en-GB" sz="2400" baseline="-25000" dirty="0" err="1"/>
              <a:t>CA.K</a:t>
            </a:r>
            <a:r>
              <a:rPr lang="en-GB" sz="2400" dirty="0" err="1"/>
              <a:t>A</a:t>
            </a:r>
            <a:r>
              <a:rPr lang="en-GB" sz="2400" dirty="0"/>
              <a:t> + </a:t>
            </a:r>
            <a:r>
              <a:rPr lang="en-GB" sz="2400" dirty="0" err="1"/>
              <a:t>r</a:t>
            </a:r>
            <a:r>
              <a:rPr lang="en-GB" sz="2400" baseline="-25000" dirty="0" err="1"/>
              <a:t>KA.C</a:t>
            </a:r>
            <a:r>
              <a:rPr lang="en-GB" sz="2400" dirty="0" err="1"/>
              <a:t>K</a:t>
            </a:r>
            <a:r>
              <a:rPr lang="en-GB" sz="2400" dirty="0"/>
              <a:t> + </a:t>
            </a:r>
            <a:r>
              <a:rPr lang="en-GB" sz="2400" dirty="0" err="1"/>
              <a:t>e</a:t>
            </a:r>
            <a:r>
              <a:rPr lang="en-GB" sz="2400" baseline="-25000" dirty="0" err="1"/>
              <a:t>C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If the e-terms are independent, then these laws imply </a:t>
            </a:r>
            <a:r>
              <a:rPr lang="en-GB" sz="2400" i="1" dirty="0"/>
              <a:t>A </a:t>
            </a:r>
            <a:r>
              <a:rPr lang="en-GB" sz="2400" i="1" dirty="0" err="1"/>
              <a:t>corr</a:t>
            </a:r>
            <a:r>
              <a:rPr lang="en-GB" sz="2400" i="1" dirty="0"/>
              <a:t> C, K </a:t>
            </a:r>
            <a:r>
              <a:rPr lang="en-GB" sz="2400" i="1" dirty="0" err="1"/>
              <a:t>corr</a:t>
            </a:r>
            <a:r>
              <a:rPr lang="en-GB" sz="2400" i="1" dirty="0"/>
              <a:t> C, A ⊥ K</a:t>
            </a:r>
            <a:r>
              <a:rPr lang="en-GB" sz="2400" dirty="0"/>
              <a:t>, and conversely the correlations imply those laws.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435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64770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More generally, IF causally related variables are connected by </a:t>
            </a:r>
            <a:r>
              <a:rPr lang="en-GB" sz="2000" i="1" dirty="0"/>
              <a:t>recursive systems of laws with exogenous independence</a:t>
            </a:r>
            <a:r>
              <a:rPr lang="en-GB" sz="2000" dirty="0"/>
              <a:t> (RLIs) . . .</a:t>
            </a:r>
          </a:p>
          <a:p>
            <a:pPr marL="0" indent="0">
              <a:buNone/>
            </a:pPr>
            <a:r>
              <a:rPr lang="en-GB" sz="2000" dirty="0"/>
              <a:t>[      </a:t>
            </a:r>
            <a:r>
              <a:rPr lang="en-GB" sz="2000" dirty="0" err="1"/>
              <a:t>e</a:t>
            </a:r>
            <a:r>
              <a:rPr lang="en-GB" sz="2000" baseline="-25000" dirty="0" err="1"/>
              <a:t>X</a:t>
            </a:r>
            <a:r>
              <a:rPr lang="en-GB" sz="2000" dirty="0"/>
              <a:t>         	    	          </a:t>
            </a:r>
            <a:r>
              <a:rPr lang="en-GB" sz="2000" dirty="0" err="1"/>
              <a:t>e</a:t>
            </a:r>
            <a:r>
              <a:rPr lang="en-GB" sz="2000" baseline="-25000" dirty="0" err="1"/>
              <a:t>Y</a:t>
            </a:r>
            <a:r>
              <a:rPr lang="en-GB" sz="2000" dirty="0"/>
              <a:t>	    </a:t>
            </a:r>
            <a:r>
              <a:rPr lang="en-GB" sz="2000" dirty="0" err="1"/>
              <a:t>e</a:t>
            </a:r>
            <a:r>
              <a:rPr lang="en-GB" sz="2000" baseline="-25000" dirty="0" err="1"/>
              <a:t>Z</a:t>
            </a:r>
            <a:endParaRPr lang="en-GB" sz="2000" baseline="-25000" dirty="0"/>
          </a:p>
          <a:p>
            <a:pPr marL="0" indent="0">
              <a:buNone/>
            </a:pPr>
            <a:r>
              <a:rPr lang="en-GB" sz="2000" dirty="0"/>
              <a:t>	   X		Y			Z</a:t>
            </a:r>
          </a:p>
          <a:p>
            <a:pPr marL="0" indent="0">
              <a:buNone/>
            </a:pPr>
            <a:r>
              <a:rPr lang="en-GB" sz="2000" dirty="0"/>
              <a:t>	  </a:t>
            </a:r>
            <a:r>
              <a:rPr lang="en-GB" sz="2000" dirty="0" err="1"/>
              <a:t>e</a:t>
            </a:r>
            <a:r>
              <a:rPr lang="en-GB" sz="2000" baseline="-25000" dirty="0" err="1"/>
              <a:t>U</a:t>
            </a:r>
            <a:r>
              <a:rPr lang="en-GB" sz="2000" dirty="0"/>
              <a:t>			e</a:t>
            </a:r>
            <a:r>
              <a:rPr lang="en-GB" sz="2000" baseline="-25000" dirty="0"/>
              <a:t>V</a:t>
            </a:r>
          </a:p>
          <a:p>
            <a:pPr marL="0" indent="0">
              <a:buNone/>
            </a:pPr>
            <a:r>
              <a:rPr lang="en-GB" sz="2000" dirty="0"/>
              <a:t>		U		        V</a:t>
            </a:r>
          </a:p>
          <a:p>
            <a:pPr marL="0" indent="0">
              <a:buNone/>
            </a:pPr>
            <a:r>
              <a:rPr lang="en-GB" sz="2000" dirty="0"/>
              <a:t>		   </a:t>
            </a:r>
            <a:r>
              <a:rPr lang="en-GB" sz="2000" dirty="0" err="1"/>
              <a:t>e</a:t>
            </a:r>
            <a:r>
              <a:rPr lang="en-GB" sz="2000" baseline="-25000" dirty="0" err="1"/>
              <a:t>W</a:t>
            </a:r>
            <a:endParaRPr lang="en-GB" sz="2000" baseline="-25000" dirty="0"/>
          </a:p>
          <a:p>
            <a:pPr marL="0" indent="0">
              <a:buNone/>
            </a:pPr>
            <a:r>
              <a:rPr lang="en-GB" sz="2000" dirty="0"/>
              <a:t>			     W</a:t>
            </a:r>
            <a:endParaRPr lang="en-GB" altLang="en-US" sz="2000" dirty="0"/>
          </a:p>
          <a:p>
            <a:pPr marL="0" indent="0">
              <a:buFontTx/>
              <a:buNone/>
            </a:pPr>
            <a:endParaRPr lang="en-GB" altLang="en-US" sz="2000" dirty="0"/>
          </a:p>
          <a:p>
            <a:pPr marL="0" indent="0">
              <a:buNone/>
            </a:pPr>
            <a:r>
              <a:rPr lang="en-GB" sz="2000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dirty="0">
                <a:sym typeface="Wingdings" pitchFamily="2" charset="2"/>
              </a:rPr>
              <a:t></a:t>
            </a:r>
            <a:r>
              <a:rPr lang="en-GB" sz="2000" dirty="0"/>
              <a:t> F(X</a:t>
            </a:r>
            <a:r>
              <a:rPr lang="en-GB" sz="2000" baseline="-25000" dirty="0"/>
              <a:t>i-1</a:t>
            </a:r>
            <a:r>
              <a:rPr lang="en-GB" sz="2000" dirty="0"/>
              <a:t>, . . . X</a:t>
            </a:r>
            <a:r>
              <a:rPr lang="en-GB" sz="2000" baseline="-25000" dirty="0"/>
              <a:t>1</a:t>
            </a:r>
            <a:r>
              <a:rPr lang="en-GB" sz="2000" dirty="0"/>
              <a:t>, </a:t>
            </a:r>
            <a:r>
              <a:rPr lang="en-GB" sz="2000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/>
              <a:t>) – not necessarily linear or real-valued]</a:t>
            </a:r>
          </a:p>
          <a:p>
            <a:pPr marL="0" indent="0">
              <a:buFontTx/>
              <a:buNone/>
            </a:pPr>
            <a:endParaRPr lang="en-GB" altLang="en-US" sz="2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3C2ADB9-4318-E97F-8B25-14292A1C8B6C}"/>
              </a:ext>
            </a:extLst>
          </p:cNvPr>
          <p:cNvCxnSpPr/>
          <p:nvPr/>
        </p:nvCxnSpPr>
        <p:spPr>
          <a:xfrm>
            <a:off x="2133600" y="28194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842D0A-0FDE-3098-74B9-6430D1A796A8}"/>
              </a:ext>
            </a:extLst>
          </p:cNvPr>
          <p:cNvCxnSpPr/>
          <p:nvPr/>
        </p:nvCxnSpPr>
        <p:spPr>
          <a:xfrm>
            <a:off x="2667000" y="3200400"/>
            <a:ext cx="381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FC4E7E-1C43-68FC-3621-0917132661FB}"/>
              </a:ext>
            </a:extLst>
          </p:cNvPr>
          <p:cNvCxnSpPr/>
          <p:nvPr/>
        </p:nvCxnSpPr>
        <p:spPr>
          <a:xfrm flipH="1">
            <a:off x="3429000" y="3200400"/>
            <a:ext cx="5334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C82B07-8AD2-6401-D263-6A308EC88FDC}"/>
              </a:ext>
            </a:extLst>
          </p:cNvPr>
          <p:cNvCxnSpPr>
            <a:cxnSpLocks/>
          </p:cNvCxnSpPr>
          <p:nvPr/>
        </p:nvCxnSpPr>
        <p:spPr>
          <a:xfrm flipH="1">
            <a:off x="4724400" y="3886200"/>
            <a:ext cx="609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D519DB-7BFC-B6EA-1719-ADC7B6B91A0B}"/>
              </a:ext>
            </a:extLst>
          </p:cNvPr>
          <p:cNvCxnSpPr/>
          <p:nvPr/>
        </p:nvCxnSpPr>
        <p:spPr>
          <a:xfrm>
            <a:off x="3429000" y="3886200"/>
            <a:ext cx="762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3E4E6-2CA7-55E6-5377-9117B9248815}"/>
              </a:ext>
            </a:extLst>
          </p:cNvPr>
          <p:cNvCxnSpPr/>
          <p:nvPr/>
        </p:nvCxnSpPr>
        <p:spPr>
          <a:xfrm flipH="1">
            <a:off x="5867400" y="3200400"/>
            <a:ext cx="762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9DC261-DEF6-7625-4294-C9454A17EE79}"/>
              </a:ext>
            </a:extLst>
          </p:cNvPr>
          <p:cNvCxnSpPr/>
          <p:nvPr/>
        </p:nvCxnSpPr>
        <p:spPr>
          <a:xfrm flipH="1">
            <a:off x="4191000" y="2819400"/>
            <a:ext cx="3810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F9C28C-D852-A3AF-464C-E6840CE79A32}"/>
              </a:ext>
            </a:extLst>
          </p:cNvPr>
          <p:cNvCxnSpPr/>
          <p:nvPr/>
        </p:nvCxnSpPr>
        <p:spPr>
          <a:xfrm>
            <a:off x="6400800" y="28194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3B44F2-E050-A5D6-6878-75F83FD6C42F}"/>
              </a:ext>
            </a:extLst>
          </p:cNvPr>
          <p:cNvCxnSpPr>
            <a:cxnSpLocks/>
          </p:cNvCxnSpPr>
          <p:nvPr/>
        </p:nvCxnSpPr>
        <p:spPr>
          <a:xfrm>
            <a:off x="5143500" y="3581400"/>
            <a:ext cx="190500" cy="11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14C0DAA-35B6-058F-45C5-42631DC8ADC5}"/>
              </a:ext>
            </a:extLst>
          </p:cNvPr>
          <p:cNvCxnSpPr>
            <a:cxnSpLocks/>
          </p:cNvCxnSpPr>
          <p:nvPr/>
        </p:nvCxnSpPr>
        <p:spPr>
          <a:xfrm>
            <a:off x="2667000" y="3581400"/>
            <a:ext cx="304801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25541C-1F9B-6A6D-81AF-0EF270CF4D5C}"/>
              </a:ext>
            </a:extLst>
          </p:cNvPr>
          <p:cNvCxnSpPr/>
          <p:nvPr/>
        </p:nvCxnSpPr>
        <p:spPr>
          <a:xfrm>
            <a:off x="3695700" y="4343400"/>
            <a:ext cx="4953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18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6477000" cy="43434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. . . THEN the principles used for </a:t>
            </a:r>
            <a:r>
              <a:rPr lang="en-GB" sz="2400" i="1" dirty="0"/>
              <a:t>causal inference</a:t>
            </a:r>
            <a:r>
              <a:rPr lang="en-GB" sz="2400" dirty="0"/>
              <a:t> (Bayesian networks, analysis of variance, . . .) follow: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(1) “</a:t>
            </a:r>
            <a:r>
              <a:rPr lang="en-GB" sz="2400" i="1" dirty="0"/>
              <a:t>Markov</a:t>
            </a:r>
            <a:r>
              <a:rPr lang="en-GB" sz="2400" dirty="0"/>
              <a:t>”: if X and Y are correlated, then they must be causally connected (and if they’re still correlated conditional on Z, then they must be causally connected by a path that doesn’t go through Z).</a:t>
            </a:r>
          </a:p>
          <a:p>
            <a:pPr marL="0" indent="0"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5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64770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(2) “</a:t>
            </a:r>
            <a:r>
              <a:rPr lang="en-GB" sz="2400" i="1" dirty="0"/>
              <a:t>Faithfulness</a:t>
            </a:r>
            <a:r>
              <a:rPr lang="en-GB" sz="2400" dirty="0"/>
              <a:t>”: if X and Y are uncorrelated, then they can’t be causally connected (and if they are uncorrelated conditional on Z, then they cannot be causally connected by any path that doesn’t go through Z).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[where “causally connected” means X causes Y or vice versa or they have a common cause]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The proof is intuitive enough.</a:t>
            </a:r>
          </a:p>
        </p:txBody>
      </p:sp>
    </p:spTree>
    <p:extLst>
      <p:ext uri="{BB962C8B-B14F-4D97-AF65-F5344CB8AC3E}">
        <p14:creationId xmlns:p14="http://schemas.microsoft.com/office/powerpoint/2010/main" val="10814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477000" cy="44196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I infer (as the best explanation of causal inference) that causation is </a:t>
            </a:r>
            <a:r>
              <a:rPr lang="en-GB" sz="2400" i="1" dirty="0"/>
              <a:t>constituted</a:t>
            </a:r>
            <a:r>
              <a:rPr lang="en-GB" sz="2400" dirty="0"/>
              <a:t> by RLIs.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Intuitively, the idea is that any variable that causally depends on others will always have sources of variation that are probabilistically independent of those other variables. That’s what </a:t>
            </a:r>
            <a:r>
              <a:rPr lang="en-GB" sz="2400" i="1" dirty="0"/>
              <a:t>makes</a:t>
            </a:r>
            <a:r>
              <a:rPr lang="en-GB" sz="2400" dirty="0"/>
              <a:t> it an effect of those other variables.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22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D9CCAB9-3A65-E782-FDDC-F7BC8F9E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227"/>
            <a:ext cx="8229600" cy="116681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From Inference to Structure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6032ADFD-8DBB-EDF6-670C-6D17F41C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425038"/>
            <a:ext cx="6248400" cy="4670961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en-GB" sz="2400" dirty="0"/>
              <a:t>True, the explanation of causal inference principles only requires that any causal structure corresponds to a RLI, not conversely that any RLI is a causal structure.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GB" sz="2400" dirty="0"/>
              <a:t>Still, what extra explanatory pay-off comes from supposing that causation transcends RLIs?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GB" sz="2400" dirty="0"/>
              <a:t>The objection to regularity theories was only that they left out direction. The exogenous independence answers that.</a:t>
            </a:r>
          </a:p>
        </p:txBody>
      </p:sp>
    </p:spTree>
    <p:extLst>
      <p:ext uri="{BB962C8B-B14F-4D97-AF65-F5344CB8AC3E}">
        <p14:creationId xmlns:p14="http://schemas.microsoft.com/office/powerpoint/2010/main" val="362599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C97EEE7-101C-D7BF-9946-48943C8B9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C00000"/>
                </a:solidFill>
              </a:rPr>
              <a:t>Probabilistic Theories</a:t>
            </a:r>
            <a:endParaRPr lang="en-US" alt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06AD03D-6473-CE57-E85B-850B232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0104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Q. Why not analyse causation directly </a:t>
            </a:r>
            <a:r>
              <a:rPr lang="en-GB" sz="2200" dirty="0" err="1"/>
              <a:t>i.t.o</a:t>
            </a:r>
            <a:r>
              <a:rPr lang="en-GB" sz="2200" dirty="0"/>
              <a:t>. correlational structures, as in “probabilistic theories of causation” (or “interventionism”)?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A. There must be more structure than the correlations alone deliver.</a:t>
            </a:r>
          </a:p>
          <a:p>
            <a:pPr marL="0" indent="0">
              <a:buNone/>
            </a:pPr>
            <a:r>
              <a:rPr lang="en-GB" sz="2200" dirty="0"/>
              <a:t> </a:t>
            </a:r>
          </a:p>
          <a:p>
            <a:pPr marL="0" indent="0">
              <a:buNone/>
            </a:pPr>
            <a:r>
              <a:rPr lang="en-GB" sz="2200" dirty="0"/>
              <a:t>1. Faithfulness failures. Freaky cancelling-out can yield zero correlations between variables connected in an RLI. Here the RLI gets the causation right, nor the correlations. [1/3]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785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From Inference to Structure</vt:lpstr>
      <vt:lpstr>From Inference to Structure</vt:lpstr>
      <vt:lpstr>From Inference to Structure</vt:lpstr>
      <vt:lpstr>From Inference to Structure</vt:lpstr>
      <vt:lpstr>From Inference to Structure</vt:lpstr>
      <vt:lpstr>From Inference to Structure</vt:lpstr>
      <vt:lpstr>From Inference to Structure</vt:lpstr>
      <vt:lpstr>Probabilistic Theories</vt:lpstr>
      <vt:lpstr>Probabilistic Theories</vt:lpstr>
      <vt:lpstr>Further Issues</vt:lpstr>
      <vt:lpstr>Further Issues</vt:lpstr>
      <vt:lpstr>PowerPoint Presentation</vt:lpstr>
    </vt:vector>
  </TitlesOfParts>
  <Company>yyy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Papineau, David</cp:lastModifiedBy>
  <cp:revision>111</cp:revision>
  <cp:lastPrinted>2022-03-02T16:27:37Z</cp:lastPrinted>
  <dcterms:created xsi:type="dcterms:W3CDTF">2005-04-29T06:24:22Z</dcterms:created>
  <dcterms:modified xsi:type="dcterms:W3CDTF">2022-07-07T07:34:50Z</dcterms:modified>
</cp:coreProperties>
</file>