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 id="274" r:id="rId10"/>
    <p:sldId id="277" r:id="rId11"/>
    <p:sldId id="278" r:id="rId12"/>
    <p:sldId id="279" r:id="rId13"/>
    <p:sldId id="281" r:id="rId14"/>
    <p:sldId id="280" r:id="rId15"/>
    <p:sldId id="282" r:id="rId16"/>
    <p:sldId id="283" r:id="rId17"/>
    <p:sldId id="28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0" d="100"/>
          <a:sy n="90" d="100"/>
        </p:scale>
        <p:origin x="174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DE8A1A-E2D9-43B5-8B24-19306FEAC7BD}"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EA385-D4BE-4E39-A9B0-0512C03482F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E8A1A-E2D9-43B5-8B24-19306FEAC7BD}" type="datetimeFigureOut">
              <a:rPr lang="en-GB" smtClean="0"/>
              <a:pPr/>
              <a:t>03/09/2019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EA385-D4BE-4E39-A9B0-0512C03482F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382287"/>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000" b="1" dirty="0" err="1">
                <a:solidFill>
                  <a:srgbClr val="C00000"/>
                </a:solidFill>
              </a:rPr>
              <a:t>Teleosemantics</a:t>
            </a:r>
            <a:r>
              <a:rPr lang="en-GB" sz="4000" b="1" dirty="0">
                <a:solidFill>
                  <a:srgbClr val="C00000"/>
                </a:solidFill>
              </a:rPr>
              <a:t> without Tears</a:t>
            </a:r>
          </a:p>
          <a:p>
            <a:pPr algn="ctr"/>
            <a:r>
              <a:rPr lang="en-GB" sz="4000" b="1" dirty="0">
                <a:solidFill>
                  <a:srgbClr val="C00000"/>
                </a:solidFill>
              </a:rPr>
              <a:t>David </a:t>
            </a:r>
            <a:r>
              <a:rPr lang="en-GB" sz="4000" b="1" dirty="0" err="1">
                <a:solidFill>
                  <a:srgbClr val="C00000"/>
                </a:solidFill>
              </a:rPr>
              <a:t>Papineau</a:t>
            </a:r>
            <a:endParaRPr lang="en-GB" sz="4000" b="1" dirty="0">
              <a:solidFill>
                <a:srgbClr val="C00000"/>
              </a:solidFill>
            </a:endParaRPr>
          </a:p>
          <a:p>
            <a:pPr algn="ctr"/>
            <a:r>
              <a:rPr lang="en-GB" sz="3600" dirty="0">
                <a:solidFill>
                  <a:srgbClr val="C00000"/>
                </a:solidFill>
              </a:rPr>
              <a:t>(Kings College London)</a:t>
            </a:r>
          </a:p>
          <a:p>
            <a:pPr algn="ctr"/>
            <a:endParaRPr lang="en-GB" sz="3600" dirty="0">
              <a:solidFill>
                <a:srgbClr val="C00000"/>
              </a:solidFill>
            </a:endParaRPr>
          </a:p>
          <a:p>
            <a:pPr algn="ctr"/>
            <a:r>
              <a:rPr lang="en-GB" sz="3600" dirty="0">
                <a:solidFill>
                  <a:srgbClr val="C00000"/>
                </a:solidFill>
              </a:rPr>
              <a:t>Minds without Magic</a:t>
            </a:r>
          </a:p>
          <a:p>
            <a:pPr algn="ctr"/>
            <a:r>
              <a:rPr lang="en-GB" sz="3600" dirty="0">
                <a:solidFill>
                  <a:srgbClr val="C00000"/>
                </a:solidFill>
              </a:rPr>
              <a:t>Bielefeld</a:t>
            </a:r>
          </a:p>
          <a:p>
            <a:pPr algn="ctr"/>
            <a:r>
              <a:rPr lang="en-GB" sz="3600" dirty="0">
                <a:solidFill>
                  <a:srgbClr val="C00000"/>
                </a:solidFill>
              </a:rPr>
              <a:t>September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Design Thinking</a:t>
            </a:r>
          </a:p>
        </p:txBody>
      </p:sp>
      <p:sp>
        <p:nvSpPr>
          <p:cNvPr id="3" name="Content Placeholder 2"/>
          <p:cNvSpPr>
            <a:spLocks noGrp="1"/>
          </p:cNvSpPr>
          <p:nvPr>
            <p:ph idx="1"/>
          </p:nvPr>
        </p:nvSpPr>
        <p:spPr/>
        <p:txBody>
          <a:bodyPr>
            <a:normAutofit fontScale="92500" lnSpcReduction="10000"/>
          </a:bodyPr>
          <a:lstStyle/>
          <a:p>
            <a:pPr marL="0" indent="0">
              <a:spcBef>
                <a:spcPts val="0"/>
              </a:spcBef>
              <a:buNone/>
            </a:pPr>
            <a:r>
              <a:rPr lang="en-GB" dirty="0"/>
              <a:t>Note that nothing in success semantics invokes design (let alone design understood aetiologically).  Why does </a:t>
            </a:r>
            <a:r>
              <a:rPr lang="en-GB" dirty="0" err="1"/>
              <a:t>teleosemantics</a:t>
            </a:r>
            <a:r>
              <a:rPr lang="en-GB" dirty="0"/>
              <a:t> want to add this in?</a:t>
            </a:r>
          </a:p>
          <a:p>
            <a:pPr marL="0" indent="0">
              <a:spcBef>
                <a:spcPts val="0"/>
              </a:spcBef>
              <a:buNone/>
            </a:pPr>
            <a:endParaRPr lang="en-GB" dirty="0"/>
          </a:p>
          <a:p>
            <a:pPr marL="0" indent="0">
              <a:spcBef>
                <a:spcPts val="0"/>
              </a:spcBef>
              <a:buNone/>
            </a:pPr>
            <a:r>
              <a:rPr lang="en-GB" dirty="0"/>
              <a:t>Well, this will be compulsory if you are interested in the (very interesting) question of why representing systems are structured as they are.  </a:t>
            </a:r>
          </a:p>
          <a:p>
            <a:pPr marL="0" indent="0">
              <a:spcBef>
                <a:spcPts val="0"/>
              </a:spcBef>
              <a:buNone/>
            </a:pPr>
            <a:endParaRPr lang="en-GB" dirty="0"/>
          </a:p>
          <a:p>
            <a:pPr marL="0" indent="0">
              <a:spcBef>
                <a:spcPts val="0"/>
              </a:spcBef>
              <a:buNone/>
            </a:pPr>
            <a:r>
              <a:rPr lang="en-GB" dirty="0"/>
              <a:t>But isn’t cognitive science primarily interested in the </a:t>
            </a:r>
            <a:r>
              <a:rPr lang="en-GB" u="sng" dirty="0"/>
              <a:t>what</a:t>
            </a:r>
            <a:r>
              <a:rPr lang="en-GB" dirty="0"/>
              <a:t>, not the why, of representing structures?</a:t>
            </a:r>
          </a:p>
          <a:p>
            <a:pPr marL="0" indent="0">
              <a:spcBef>
                <a:spcPts val="0"/>
              </a:spcBef>
              <a:buNone/>
            </a:pPr>
            <a:endParaRPr lang="en-GB" dirty="0"/>
          </a:p>
        </p:txBody>
      </p:sp>
    </p:spTree>
    <p:extLst>
      <p:ext uri="{BB962C8B-B14F-4D97-AF65-F5344CB8AC3E}">
        <p14:creationId xmlns:p14="http://schemas.microsoft.com/office/powerpoint/2010/main" val="133611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rPr>
              <a:t>Design Thinking—Reducing Indeterminacy</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One argument is that success semantics leaves it open what results R we see interpreting systems (and in particular desires) to be aiming at.  (</a:t>
            </a:r>
            <a:r>
              <a:rPr lang="en-GB" dirty="0" err="1"/>
              <a:t>Cf</a:t>
            </a:r>
            <a:r>
              <a:rPr lang="en-GB" dirty="0"/>
              <a:t> </a:t>
            </a:r>
            <a:r>
              <a:rPr lang="en-GB" dirty="0" err="1"/>
              <a:t>Stalnaker’s</a:t>
            </a:r>
            <a:r>
              <a:rPr lang="en-GB" dirty="0"/>
              <a:t> indeterminacy).</a:t>
            </a:r>
          </a:p>
          <a:p>
            <a:pPr marL="0" indent="0">
              <a:buNone/>
            </a:pPr>
            <a:endParaRPr lang="en-GB" dirty="0"/>
          </a:p>
          <a:p>
            <a:pPr marL="0" indent="0">
              <a:buNone/>
            </a:pPr>
            <a:r>
              <a:rPr lang="en-GB" dirty="0"/>
              <a:t>If we fix on those </a:t>
            </a:r>
            <a:r>
              <a:rPr lang="en-GB" dirty="0" err="1"/>
              <a:t>Rs</a:t>
            </a:r>
            <a:r>
              <a:rPr lang="en-GB" dirty="0"/>
              <a:t> that these systems have been aetiologically designed to produce, then that will eliminate this indeterminacy (-</a:t>
            </a:r>
            <a:r>
              <a:rPr lang="en-GB" dirty="0" err="1"/>
              <a:t>ish</a:t>
            </a:r>
            <a:r>
              <a:rPr lang="en-GB" dirty="0"/>
              <a:t>).</a:t>
            </a:r>
          </a:p>
          <a:p>
            <a:pPr marL="0" indent="0">
              <a:buNone/>
            </a:pPr>
            <a:endParaRPr lang="en-GB" dirty="0"/>
          </a:p>
          <a:p>
            <a:pPr marL="0" indent="0">
              <a:buNone/>
            </a:pPr>
            <a:r>
              <a:rPr lang="en-GB" dirty="0"/>
              <a:t>But I am not sure how far this serves.  Couldn’t an insistent anti-aetiologist (Paul Griffiths) insist that he’s not fussed about </a:t>
            </a:r>
            <a:r>
              <a:rPr lang="en-GB" u="sng" dirty="0"/>
              <a:t>why</a:t>
            </a:r>
            <a:r>
              <a:rPr lang="en-GB" dirty="0"/>
              <a:t> we fix on certain </a:t>
            </a:r>
            <a:r>
              <a:rPr lang="en-GB" dirty="0" err="1"/>
              <a:t>Rs</a:t>
            </a:r>
            <a:r>
              <a:rPr lang="en-GB" dirty="0"/>
              <a:t>?—it’s enough that we have structures that will guarantee the achievement of such-and-such </a:t>
            </a:r>
            <a:r>
              <a:rPr lang="en-GB" dirty="0" err="1"/>
              <a:t>Rs</a:t>
            </a:r>
            <a:r>
              <a:rPr lang="en-GB" dirty="0"/>
              <a:t> if B is prompted by V </a:t>
            </a:r>
            <a:r>
              <a:rPr lang="en-GB" u="sng" dirty="0"/>
              <a:t>and</a:t>
            </a:r>
            <a:r>
              <a:rPr lang="en-GB" dirty="0"/>
              <a:t> C obtains. </a:t>
            </a:r>
          </a:p>
        </p:txBody>
      </p:sp>
    </p:spTree>
    <p:extLst>
      <p:ext uri="{BB962C8B-B14F-4D97-AF65-F5344CB8AC3E}">
        <p14:creationId xmlns:p14="http://schemas.microsoft.com/office/powerpoint/2010/main" val="133061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Design Thinking in General</a:t>
            </a:r>
          </a:p>
        </p:txBody>
      </p:sp>
      <p:sp>
        <p:nvSpPr>
          <p:cNvPr id="3" name="Content Placeholder 2"/>
          <p:cNvSpPr>
            <a:spLocks noGrp="1"/>
          </p:cNvSpPr>
          <p:nvPr>
            <p:ph idx="1"/>
          </p:nvPr>
        </p:nvSpPr>
        <p:spPr>
          <a:xfrm>
            <a:off x="457200" y="1484784"/>
            <a:ext cx="8229600" cy="4641379"/>
          </a:xfrm>
        </p:spPr>
        <p:txBody>
          <a:bodyPr>
            <a:noAutofit/>
          </a:bodyPr>
          <a:lstStyle/>
          <a:p>
            <a:pPr marL="0" indent="0">
              <a:buNone/>
            </a:pPr>
            <a:r>
              <a:rPr lang="en-GB" sz="2800" dirty="0"/>
              <a:t>Let us ask why it is ever helpful to ascribe </a:t>
            </a:r>
            <a:r>
              <a:rPr lang="en-GB" sz="2800" dirty="0" err="1"/>
              <a:t>selectional</a:t>
            </a:r>
            <a:r>
              <a:rPr lang="en-GB" sz="2800" dirty="0"/>
              <a:t>/design properties to something (it’s a thermostat, carburettor, heart, wing, . . .).  Here we are identifying items essentially in terms of what they are </a:t>
            </a:r>
            <a:r>
              <a:rPr lang="en-GB" sz="2800" u="sng" dirty="0"/>
              <a:t>supposed</a:t>
            </a:r>
            <a:r>
              <a:rPr lang="en-GB" sz="2800" dirty="0"/>
              <a:t> to do.  </a:t>
            </a:r>
          </a:p>
          <a:p>
            <a:pPr marL="0" indent="0">
              <a:buNone/>
            </a:pPr>
            <a:endParaRPr lang="en-GB" sz="2800" dirty="0"/>
          </a:p>
          <a:p>
            <a:pPr marL="0" indent="0">
              <a:buNone/>
            </a:pPr>
            <a:r>
              <a:rPr lang="en-GB" sz="2800" dirty="0"/>
              <a:t>We often invoke such properties in apparently causal explanations (the room is cool because I set the thermostat low, his pulse rate is up because his heart is beating fast . . .)  Why so?  How can these historical properties matter causally?  </a:t>
            </a:r>
          </a:p>
          <a:p>
            <a:pPr marL="0" indent="0">
              <a:buNone/>
            </a:pPr>
            <a:endParaRPr lang="en-GB" sz="2800" dirty="0"/>
          </a:p>
          <a:p>
            <a:pPr marL="0" indent="0">
              <a:buNone/>
            </a:pPr>
            <a:r>
              <a:rPr lang="en-GB" sz="2800" dirty="0"/>
              <a:t> </a:t>
            </a:r>
          </a:p>
        </p:txBody>
      </p:sp>
    </p:spTree>
    <p:extLst>
      <p:ext uri="{BB962C8B-B14F-4D97-AF65-F5344CB8AC3E}">
        <p14:creationId xmlns:p14="http://schemas.microsoft.com/office/powerpoint/2010/main" val="91352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Design Thinking in General</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In such cases we are often pretty ignorant of the precise mechanism involved—rather we refer to it simply as ‘some mechanism that has been </a:t>
            </a:r>
            <a:r>
              <a:rPr lang="en-GB" u="sng" dirty="0"/>
              <a:t>designed</a:t>
            </a:r>
            <a:r>
              <a:rPr lang="en-GB" dirty="0"/>
              <a:t> to do such-and-such’ (cut the heating circuit, circulate the blood).</a:t>
            </a:r>
          </a:p>
          <a:p>
            <a:pPr marL="0" indent="0">
              <a:buNone/>
            </a:pPr>
            <a:endParaRPr lang="en-GB" dirty="0"/>
          </a:p>
          <a:p>
            <a:pPr marL="0" indent="0">
              <a:buNone/>
            </a:pPr>
            <a:r>
              <a:rPr lang="en-GB" dirty="0"/>
              <a:t>It is largely via knowledge of design that we have some grasp of the mechanism’s causal powers, which is why identifying the mechanism via its design properties plays an essential role in explanation.</a:t>
            </a:r>
          </a:p>
        </p:txBody>
      </p:sp>
    </p:spTree>
    <p:extLst>
      <p:ext uri="{BB962C8B-B14F-4D97-AF65-F5344CB8AC3E}">
        <p14:creationId xmlns:p14="http://schemas.microsoft.com/office/powerpoint/2010/main" val="2179148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Design Thinking in Psychology</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I’d say that similarly we have a very limited direct grasp of psychological mechanisms.  What we know of them comes via our knowledge that they are </a:t>
            </a:r>
            <a:r>
              <a:rPr lang="en-GB" u="sng" dirty="0"/>
              <a:t>designed</a:t>
            </a:r>
            <a:r>
              <a:rPr lang="en-GB" dirty="0"/>
              <a:t> to cause such-and-such ends R, and more specifically involve states V that are </a:t>
            </a:r>
            <a:r>
              <a:rPr lang="en-GB" u="sng" dirty="0"/>
              <a:t>designed</a:t>
            </a:r>
            <a:r>
              <a:rPr lang="en-GB" dirty="0"/>
              <a:t> to generate behaviours that will achieve those ends if such-and-such conditions C obtain.  That ‘s why we use design properties to characterise the mechanisms that we invoke in psychological explanations.</a:t>
            </a:r>
          </a:p>
          <a:p>
            <a:pPr marL="0" indent="0">
              <a:buNone/>
            </a:pPr>
            <a:endParaRPr lang="en-GB" dirty="0"/>
          </a:p>
          <a:p>
            <a:pPr marL="0" indent="0">
              <a:buNone/>
            </a:pPr>
            <a:r>
              <a:rPr lang="en-GB" dirty="0"/>
              <a:t>(Of course, these design properties don’t themselves make a difference to the current causal powers of our psychological states.  But that doesn’t mean that they aren’t our best way of characterizing those states.)</a:t>
            </a:r>
          </a:p>
        </p:txBody>
      </p:sp>
    </p:spTree>
    <p:extLst>
      <p:ext uri="{BB962C8B-B14F-4D97-AF65-F5344CB8AC3E}">
        <p14:creationId xmlns:p14="http://schemas.microsoft.com/office/powerpoint/2010/main" val="3988962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rPr>
              <a:t>Design Thinking—Syntax and Semantics</a:t>
            </a:r>
          </a:p>
        </p:txBody>
      </p:sp>
      <p:sp>
        <p:nvSpPr>
          <p:cNvPr id="3" name="Content Placeholder 2"/>
          <p:cNvSpPr>
            <a:spLocks noGrp="1"/>
          </p:cNvSpPr>
          <p:nvPr>
            <p:ph idx="1"/>
          </p:nvPr>
        </p:nvSpPr>
        <p:spPr/>
        <p:txBody>
          <a:bodyPr>
            <a:noAutofit/>
          </a:bodyPr>
          <a:lstStyle/>
          <a:p>
            <a:pPr marL="0" indent="0">
              <a:buNone/>
            </a:pPr>
            <a:r>
              <a:rPr lang="en-GB" sz="2200" dirty="0"/>
              <a:t>Design thinking  is particularly important to mechanisms that involve representation, in a way that is not always appreciated.</a:t>
            </a:r>
          </a:p>
          <a:p>
            <a:pPr marL="0" indent="0">
              <a:buNone/>
            </a:pPr>
            <a:r>
              <a:rPr lang="en-GB" sz="2200" dirty="0"/>
              <a:t> </a:t>
            </a:r>
          </a:p>
          <a:p>
            <a:pPr marL="0" indent="0">
              <a:buNone/>
            </a:pPr>
            <a:r>
              <a:rPr lang="en-GB" sz="2200" dirty="0"/>
              <a:t>When we posit a system involving causally interacting representational vehicles, we do so by presupposing that they will interact in the way that they are </a:t>
            </a:r>
            <a:r>
              <a:rPr lang="en-GB" sz="2200" u="sng" dirty="0"/>
              <a:t>supposed</a:t>
            </a:r>
            <a:r>
              <a:rPr lang="en-GB" sz="2200" dirty="0"/>
              <a:t> to, given their semantics.  The syntactically actual inferences will (mostly) be the semantically valid ones.</a:t>
            </a:r>
          </a:p>
          <a:p>
            <a:pPr marL="0" indent="0">
              <a:buNone/>
            </a:pPr>
            <a:r>
              <a:rPr lang="en-GB" sz="2200" dirty="0"/>
              <a:t> </a:t>
            </a:r>
          </a:p>
          <a:p>
            <a:pPr marL="0" indent="0">
              <a:buNone/>
            </a:pPr>
            <a:r>
              <a:rPr lang="en-GB" sz="2200" dirty="0"/>
              <a:t>(The point is familiar, but is often obscured by Dennett’s spurious contrast between the intentional and design stances.  (Dennett is probably right to suggest that we should view ‘folk belief-desire psychology’ instrumentally.  But an instrumentally viewed theory about causal structure is still a theory about causal structure.))</a:t>
            </a:r>
          </a:p>
          <a:p>
            <a:pPr marL="0" indent="0">
              <a:buNone/>
            </a:pPr>
            <a:endParaRPr lang="en-GB" sz="2200" dirty="0"/>
          </a:p>
        </p:txBody>
      </p:sp>
    </p:spTree>
    <p:extLst>
      <p:ext uri="{BB962C8B-B14F-4D97-AF65-F5344CB8AC3E}">
        <p14:creationId xmlns:p14="http://schemas.microsoft.com/office/powerpoint/2010/main" val="3097863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Design Thinking Still Dispensable?</a:t>
            </a:r>
          </a:p>
        </p:txBody>
      </p:sp>
      <p:sp>
        <p:nvSpPr>
          <p:cNvPr id="3" name="Content Placeholder 2"/>
          <p:cNvSpPr>
            <a:spLocks noGrp="1"/>
          </p:cNvSpPr>
          <p:nvPr>
            <p:ph idx="1"/>
          </p:nvPr>
        </p:nvSpPr>
        <p:spPr>
          <a:xfrm>
            <a:off x="755576" y="1600200"/>
            <a:ext cx="7704856" cy="4525963"/>
          </a:xfrm>
        </p:spPr>
        <p:txBody>
          <a:bodyPr>
            <a:normAutofit fontScale="85000" lnSpcReduction="20000"/>
          </a:bodyPr>
          <a:lstStyle/>
          <a:p>
            <a:pPr marL="0" indent="0">
              <a:buNone/>
            </a:pPr>
            <a:r>
              <a:rPr lang="en-GB" dirty="0"/>
              <a:t>Someone like Paul Griffiths might continue to insist that the design stance is just a heuristic device, rather than something that locks onto the essence of representation? (We can always take what the design heuristic tells us about the causal current mechanisms, and throw away the history.)</a:t>
            </a:r>
          </a:p>
          <a:p>
            <a:pPr marL="0" indent="0">
              <a:buNone/>
            </a:pPr>
            <a:endParaRPr lang="en-GB" dirty="0"/>
          </a:p>
          <a:p>
            <a:pPr marL="0" indent="0">
              <a:buNone/>
            </a:pPr>
            <a:r>
              <a:rPr lang="en-GB" dirty="0"/>
              <a:t>But why take this view?  Any actual representational mechanism will always have a design history (and moreover we will only know about the causal structure of that mechanism courtesy of our knowledge of that history).</a:t>
            </a:r>
          </a:p>
          <a:p>
            <a:endParaRPr lang="en-GB" dirty="0"/>
          </a:p>
        </p:txBody>
      </p:sp>
    </p:spTree>
    <p:extLst>
      <p:ext uri="{BB962C8B-B14F-4D97-AF65-F5344CB8AC3E}">
        <p14:creationId xmlns:p14="http://schemas.microsoft.com/office/powerpoint/2010/main" val="3245462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Design Thinking Vindicated</a:t>
            </a:r>
          </a:p>
        </p:txBody>
      </p:sp>
      <p:sp>
        <p:nvSpPr>
          <p:cNvPr id="3" name="Content Placeholder 2"/>
          <p:cNvSpPr>
            <a:spLocks noGrp="1"/>
          </p:cNvSpPr>
          <p:nvPr>
            <p:ph idx="1"/>
          </p:nvPr>
        </p:nvSpPr>
        <p:spPr>
          <a:xfrm>
            <a:off x="611560" y="1600200"/>
            <a:ext cx="7920880" cy="4525963"/>
          </a:xfrm>
        </p:spPr>
        <p:txBody>
          <a:bodyPr>
            <a:normAutofit fontScale="92500" lnSpcReduction="10000"/>
          </a:bodyPr>
          <a:lstStyle/>
          <a:p>
            <a:pPr marL="0" indent="0">
              <a:buNone/>
            </a:pPr>
            <a:r>
              <a:rPr lang="en-GB" dirty="0"/>
              <a:t>We have two kinds: a certain sort of causal structure, and that sort of causal structure with a design aetiology.  In the actual world these two kinds are co-extensive, even though in principle they could dissociate.</a:t>
            </a:r>
          </a:p>
          <a:p>
            <a:pPr marL="0" indent="0">
              <a:buNone/>
            </a:pPr>
            <a:endParaRPr lang="en-GB" dirty="0"/>
          </a:p>
          <a:p>
            <a:pPr marL="0" indent="0">
              <a:buNone/>
            </a:pPr>
            <a:r>
              <a:rPr lang="en-GB" dirty="0"/>
              <a:t>Anybody who is interested in the former kind has to be interested in the latter kind too.  That seems to me enough to warrant a </a:t>
            </a:r>
            <a:r>
              <a:rPr lang="en-GB" dirty="0" err="1"/>
              <a:t>teleosemantic</a:t>
            </a:r>
            <a:r>
              <a:rPr lang="en-GB" dirty="0"/>
              <a:t> account of representation.</a:t>
            </a:r>
          </a:p>
          <a:p>
            <a:pPr marL="0" indent="0">
              <a:buNone/>
            </a:pPr>
            <a:endParaRPr lang="en-GB" dirty="0"/>
          </a:p>
        </p:txBody>
      </p:sp>
    </p:spTree>
    <p:extLst>
      <p:ext uri="{BB962C8B-B14F-4D97-AF65-F5344CB8AC3E}">
        <p14:creationId xmlns:p14="http://schemas.microsoft.com/office/powerpoint/2010/main" val="3826634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702-4335-5347-BE72-AF24ED6166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F0D89-A4D4-2C4A-B9D5-E3E3F00F4AA9}"/>
              </a:ext>
            </a:extLst>
          </p:cNvPr>
          <p:cNvSpPr>
            <a:spLocks noGrp="1"/>
          </p:cNvSpPr>
          <p:nvPr>
            <p:ph idx="1"/>
          </p:nvPr>
        </p:nvSpPr>
        <p:spPr/>
        <p:txBody>
          <a:bodyPr>
            <a:normAutofit/>
          </a:bodyPr>
          <a:lstStyle/>
          <a:p>
            <a:pPr marL="0" indent="0" algn="ctr">
              <a:buNone/>
            </a:pPr>
            <a:endParaRPr lang="en-US" sz="6000" b="1" dirty="0">
              <a:solidFill>
                <a:srgbClr val="C00000"/>
              </a:solidFill>
            </a:endParaRPr>
          </a:p>
          <a:p>
            <a:pPr marL="0" indent="0" algn="ctr">
              <a:buNone/>
            </a:pPr>
            <a:r>
              <a:rPr lang="en-US" sz="6000" b="1" dirty="0">
                <a:solidFill>
                  <a:srgbClr val="C00000"/>
                </a:solidFill>
              </a:rPr>
              <a:t>THE END</a:t>
            </a:r>
          </a:p>
        </p:txBody>
      </p:sp>
    </p:spTree>
    <p:extLst>
      <p:ext uri="{BB962C8B-B14F-4D97-AF65-F5344CB8AC3E}">
        <p14:creationId xmlns:p14="http://schemas.microsoft.com/office/powerpoint/2010/main" val="55767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Introduction</a:t>
            </a:r>
          </a:p>
        </p:txBody>
      </p:sp>
      <p:sp>
        <p:nvSpPr>
          <p:cNvPr id="3" name="Content Placeholder 2"/>
          <p:cNvSpPr>
            <a:spLocks noGrp="1"/>
          </p:cNvSpPr>
          <p:nvPr>
            <p:ph idx="1"/>
          </p:nvPr>
        </p:nvSpPr>
        <p:spPr>
          <a:xfrm>
            <a:off x="611560" y="1600200"/>
            <a:ext cx="7920880" cy="4525963"/>
          </a:xfrm>
        </p:spPr>
        <p:txBody>
          <a:bodyPr>
            <a:normAutofit fontScale="92500" lnSpcReduction="20000"/>
          </a:bodyPr>
          <a:lstStyle/>
          <a:p>
            <a:pPr marL="0" indent="0">
              <a:buNone/>
            </a:pPr>
            <a:r>
              <a:rPr lang="en-GB" dirty="0" err="1"/>
              <a:t>Teleosemantics</a:t>
            </a:r>
            <a:r>
              <a:rPr lang="en-GB" dirty="0"/>
              <a:t> combines two ideas, neither of which strikes me as at all contentious.</a:t>
            </a:r>
          </a:p>
          <a:p>
            <a:pPr marL="0" indent="0">
              <a:buNone/>
            </a:pPr>
            <a:r>
              <a:rPr lang="en-GB" dirty="0"/>
              <a:t> </a:t>
            </a:r>
          </a:p>
          <a:p>
            <a:pPr marL="0" indent="0">
              <a:buNone/>
            </a:pPr>
            <a:r>
              <a:rPr lang="en-GB" u="sng" dirty="0"/>
              <a:t>Success semantics</a:t>
            </a:r>
            <a:r>
              <a:rPr lang="en-GB" dirty="0"/>
              <a:t>:  representation is a matter of </a:t>
            </a:r>
            <a:r>
              <a:rPr lang="en-GB" u="sng" dirty="0"/>
              <a:t>vehicles</a:t>
            </a:r>
            <a:r>
              <a:rPr lang="en-GB" dirty="0"/>
              <a:t> guiding </a:t>
            </a:r>
            <a:r>
              <a:rPr lang="en-GB" u="sng" dirty="0"/>
              <a:t>behaviour</a:t>
            </a:r>
            <a:r>
              <a:rPr lang="en-GB" dirty="0"/>
              <a:t> which will produce </a:t>
            </a:r>
            <a:r>
              <a:rPr lang="en-GB" u="sng" dirty="0"/>
              <a:t>results</a:t>
            </a:r>
            <a:r>
              <a:rPr lang="en-GB" dirty="0"/>
              <a:t> given certain </a:t>
            </a:r>
            <a:r>
              <a:rPr lang="en-GB" u="sng" dirty="0"/>
              <a:t>circumstances</a:t>
            </a:r>
            <a:r>
              <a:rPr lang="en-GB" dirty="0"/>
              <a:t>.  </a:t>
            </a:r>
          </a:p>
          <a:p>
            <a:pPr marL="0" indent="0">
              <a:buNone/>
            </a:pPr>
            <a:r>
              <a:rPr lang="en-GB" dirty="0"/>
              <a:t> </a:t>
            </a:r>
          </a:p>
          <a:p>
            <a:pPr marL="0" indent="0">
              <a:buNone/>
            </a:pPr>
            <a:r>
              <a:rPr lang="en-GB" u="sng" dirty="0"/>
              <a:t>Design thinking</a:t>
            </a:r>
            <a:r>
              <a:rPr lang="en-GB" dirty="0"/>
              <a:t>: representation needs to be understood in terms of the </a:t>
            </a:r>
            <a:r>
              <a:rPr lang="en-GB" u="sng" dirty="0"/>
              <a:t>design</a:t>
            </a:r>
            <a:r>
              <a:rPr lang="en-GB" dirty="0"/>
              <a:t> of such success-</a:t>
            </a:r>
            <a:r>
              <a:rPr lang="en-GB" dirty="0" err="1"/>
              <a:t>semantical</a:t>
            </a:r>
            <a:r>
              <a:rPr lang="en-GB" dirty="0"/>
              <a:t> systems. </a:t>
            </a:r>
          </a:p>
          <a:p>
            <a:pPr marL="0" indent="0">
              <a:buNone/>
            </a:pPr>
            <a:endParaRPr lang="en-GB" dirty="0"/>
          </a:p>
        </p:txBody>
      </p:sp>
    </p:spTree>
    <p:extLst>
      <p:ext uri="{BB962C8B-B14F-4D97-AF65-F5344CB8AC3E}">
        <p14:creationId xmlns:p14="http://schemas.microsoft.com/office/powerpoint/2010/main" val="170570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Success Semantics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We have success semantics whenever something </a:t>
            </a:r>
            <a:r>
              <a:rPr lang="en-GB" u="sng" dirty="0"/>
              <a:t>takes</a:t>
            </a:r>
            <a:r>
              <a:rPr lang="en-GB" dirty="0"/>
              <a:t> a vehicle V to represent C, in the sense that V leads it to behave B in a way that is appropriate given C, from the point of view of </a:t>
            </a:r>
            <a:r>
              <a:rPr lang="en-GB" u="sng" dirty="0"/>
              <a:t>achieving R</a:t>
            </a:r>
            <a:r>
              <a:rPr lang="en-GB" dirty="0"/>
              <a:t>.</a:t>
            </a:r>
          </a:p>
          <a:p>
            <a:pPr marL="0" indent="0">
              <a:buNone/>
            </a:pPr>
            <a:endParaRPr lang="en-GB" dirty="0"/>
          </a:p>
          <a:p>
            <a:pPr marL="0" indent="0">
              <a:buNone/>
            </a:pPr>
            <a:r>
              <a:rPr lang="en-GB" dirty="0"/>
              <a:t>This is a very flexible idea: signalling involving multi-agent and sub-personal systems, as well as persons; general means-end facts as well as particular ones; inferential systems whose salient result R is itself to produce representations; compositional representational systems . . .</a:t>
            </a:r>
          </a:p>
          <a:p>
            <a:pPr marL="0" indent="0">
              <a:buNone/>
            </a:pPr>
            <a:endParaRPr lang="en-GB" dirty="0"/>
          </a:p>
        </p:txBody>
      </p:sp>
    </p:spTree>
    <p:extLst>
      <p:ext uri="{BB962C8B-B14F-4D97-AF65-F5344CB8AC3E}">
        <p14:creationId xmlns:p14="http://schemas.microsoft.com/office/powerpoint/2010/main" val="160149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Success Semantics and Broadness</a:t>
            </a:r>
          </a:p>
        </p:txBody>
      </p:sp>
      <p:sp>
        <p:nvSpPr>
          <p:cNvPr id="3" name="Content Placeholder 2"/>
          <p:cNvSpPr>
            <a:spLocks noGrp="1"/>
          </p:cNvSpPr>
          <p:nvPr>
            <p:ph idx="1"/>
          </p:nvPr>
        </p:nvSpPr>
        <p:spPr>
          <a:xfrm>
            <a:off x="1043608" y="1600200"/>
            <a:ext cx="6912768" cy="4525963"/>
          </a:xfrm>
        </p:spPr>
        <p:txBody>
          <a:bodyPr>
            <a:normAutofit lnSpcReduction="10000"/>
          </a:bodyPr>
          <a:lstStyle/>
          <a:p>
            <a:pPr marL="0" indent="0">
              <a:buNone/>
            </a:pPr>
            <a:r>
              <a:rPr lang="en-GB" dirty="0"/>
              <a:t>Success semantics is environment-involving.  By attributing content, we view the system as embedded in a wider environment:  it will achieve distal result R, when distal condition C obtains.  </a:t>
            </a:r>
          </a:p>
          <a:p>
            <a:pPr marL="0" indent="0">
              <a:buNone/>
            </a:pPr>
            <a:r>
              <a:rPr lang="en-GB" dirty="0"/>
              <a:t> </a:t>
            </a:r>
          </a:p>
          <a:p>
            <a:pPr marL="0" indent="0">
              <a:buNone/>
            </a:pPr>
            <a:r>
              <a:rPr lang="en-GB" dirty="0"/>
              <a:t>From this perspective it is quite unsurprising that ‘contents should be broad’.</a:t>
            </a:r>
          </a:p>
        </p:txBody>
      </p:sp>
    </p:spTree>
    <p:extLst>
      <p:ext uri="{BB962C8B-B14F-4D97-AF65-F5344CB8AC3E}">
        <p14:creationId xmlns:p14="http://schemas.microsoft.com/office/powerpoint/2010/main" val="254021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68152"/>
          </a:xfrm>
        </p:spPr>
        <p:txBody>
          <a:bodyPr/>
          <a:lstStyle/>
          <a:p>
            <a:r>
              <a:rPr lang="en-GB" b="1" dirty="0">
                <a:solidFill>
                  <a:srgbClr val="C00000"/>
                </a:solidFill>
              </a:rPr>
              <a:t>Success Semantics and </a:t>
            </a:r>
            <a:r>
              <a:rPr lang="en-GB" b="1" dirty="0" err="1">
                <a:solidFill>
                  <a:srgbClr val="C00000"/>
                </a:solidFill>
              </a:rPr>
              <a:t>Fodor</a:t>
            </a:r>
            <a:endParaRPr lang="en-GB" b="1" dirty="0">
              <a:solidFill>
                <a:srgbClr val="C00000"/>
              </a:solidFill>
            </a:endParaRPr>
          </a:p>
        </p:txBody>
      </p:sp>
      <p:sp>
        <p:nvSpPr>
          <p:cNvPr id="3" name="Content Placeholder 2"/>
          <p:cNvSpPr>
            <a:spLocks noGrp="1"/>
          </p:cNvSpPr>
          <p:nvPr>
            <p:ph idx="1"/>
          </p:nvPr>
        </p:nvSpPr>
        <p:spPr>
          <a:xfrm>
            <a:off x="1043608" y="1844824"/>
            <a:ext cx="7200800" cy="4093915"/>
          </a:xfrm>
        </p:spPr>
        <p:txBody>
          <a:bodyPr/>
          <a:lstStyle/>
          <a:p>
            <a:pPr marL="0" indent="0">
              <a:buNone/>
            </a:pPr>
            <a:r>
              <a:rPr lang="en-GB" dirty="0" err="1"/>
              <a:t>Fodor</a:t>
            </a:r>
            <a:r>
              <a:rPr lang="en-GB" dirty="0"/>
              <a:t> finds such broadness puzzling, because he is thinking of representation as something that captures how vehicles ‘push out’ behaviour from the inside.  </a:t>
            </a:r>
          </a:p>
          <a:p>
            <a:pPr marL="0" indent="0">
              <a:buNone/>
            </a:pPr>
            <a:endParaRPr lang="en-GB" dirty="0"/>
          </a:p>
          <a:p>
            <a:pPr marL="0" indent="0">
              <a:buNone/>
            </a:pPr>
            <a:r>
              <a:rPr lang="en-GB" dirty="0"/>
              <a:t>But this is not the right way to start thinking about representation.</a:t>
            </a:r>
          </a:p>
          <a:p>
            <a:pPr marL="0" indent="0">
              <a:buNone/>
            </a:pPr>
            <a:endParaRPr lang="en-GB" dirty="0"/>
          </a:p>
        </p:txBody>
      </p:sp>
    </p:spTree>
    <p:extLst>
      <p:ext uri="{BB962C8B-B14F-4D97-AF65-F5344CB8AC3E}">
        <p14:creationId xmlns:p14="http://schemas.microsoft.com/office/powerpoint/2010/main" val="122275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rPr>
              <a:t>Success Semantics and Mental Causation</a:t>
            </a:r>
          </a:p>
        </p:txBody>
      </p:sp>
      <p:sp>
        <p:nvSpPr>
          <p:cNvPr id="3" name="Content Placeholder 2"/>
          <p:cNvSpPr>
            <a:spLocks noGrp="1"/>
          </p:cNvSpPr>
          <p:nvPr>
            <p:ph idx="1"/>
          </p:nvPr>
        </p:nvSpPr>
        <p:spPr>
          <a:xfrm>
            <a:off x="683568" y="1600200"/>
            <a:ext cx="7704856" cy="4525963"/>
          </a:xfrm>
        </p:spPr>
        <p:txBody>
          <a:bodyPr/>
          <a:lstStyle/>
          <a:p>
            <a:pPr marL="0" indent="0">
              <a:buNone/>
            </a:pPr>
            <a:r>
              <a:rPr lang="en-GB" dirty="0"/>
              <a:t>One problem about mental causation is: how can role properties be causally efficacious? And perhaps the right answer is—they can’t. Only their realizers do (</a:t>
            </a:r>
            <a:r>
              <a:rPr lang="en-GB" dirty="0" err="1"/>
              <a:t>cf</a:t>
            </a:r>
            <a:r>
              <a:rPr lang="en-GB" dirty="0"/>
              <a:t> Lewis and Kim).</a:t>
            </a:r>
          </a:p>
          <a:p>
            <a:pPr marL="0" indent="0">
              <a:buNone/>
            </a:pPr>
            <a:endParaRPr lang="en-GB" dirty="0"/>
          </a:p>
          <a:p>
            <a:pPr marL="0" indent="0">
              <a:buNone/>
            </a:pPr>
            <a:r>
              <a:rPr lang="en-GB" dirty="0"/>
              <a:t>But this doesn’t really address the issue of how can </a:t>
            </a:r>
            <a:r>
              <a:rPr lang="en-GB" u="sng" dirty="0"/>
              <a:t>content</a:t>
            </a:r>
            <a:r>
              <a:rPr lang="en-GB" dirty="0"/>
              <a:t> properties cause (given that they are broad)?</a:t>
            </a:r>
          </a:p>
        </p:txBody>
      </p:sp>
    </p:spTree>
    <p:extLst>
      <p:ext uri="{BB962C8B-B14F-4D97-AF65-F5344CB8AC3E}">
        <p14:creationId xmlns:p14="http://schemas.microsoft.com/office/powerpoint/2010/main" val="323615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rPr>
              <a:t>Success Semantics and Mental Causation</a:t>
            </a:r>
            <a:endParaRPr lang="en-GB" sz="3600" dirty="0"/>
          </a:p>
        </p:txBody>
      </p:sp>
      <p:sp>
        <p:nvSpPr>
          <p:cNvPr id="3" name="Content Placeholder 2"/>
          <p:cNvSpPr>
            <a:spLocks noGrp="1"/>
          </p:cNvSpPr>
          <p:nvPr>
            <p:ph idx="1"/>
          </p:nvPr>
        </p:nvSpPr>
        <p:spPr/>
        <p:txBody>
          <a:bodyPr>
            <a:normAutofit fontScale="92500"/>
          </a:bodyPr>
          <a:lstStyle/>
          <a:p>
            <a:pPr marL="0" indent="0">
              <a:buNone/>
            </a:pPr>
            <a:r>
              <a:rPr lang="en-GB" dirty="0"/>
              <a:t>The answer is that content doesn’t cause per se (though it might </a:t>
            </a:r>
            <a:r>
              <a:rPr lang="en-GB" u="sng" dirty="0"/>
              <a:t>seem</a:t>
            </a:r>
            <a:r>
              <a:rPr lang="en-GB" dirty="0"/>
              <a:t> to cause behaviour (I’ll come back to this))—but </a:t>
            </a:r>
            <a:r>
              <a:rPr lang="en-GB" u="sng" dirty="0"/>
              <a:t>truth</a:t>
            </a:r>
            <a:r>
              <a:rPr lang="en-GB" dirty="0"/>
              <a:t> does—it causes </a:t>
            </a:r>
            <a:r>
              <a:rPr lang="en-GB" u="sng" dirty="0"/>
              <a:t>success</a:t>
            </a:r>
            <a:r>
              <a:rPr lang="en-GB" dirty="0"/>
              <a:t> (distal results R). </a:t>
            </a:r>
          </a:p>
          <a:p>
            <a:pPr marL="0" indent="0">
              <a:buNone/>
            </a:pPr>
            <a:endParaRPr lang="en-GB" dirty="0"/>
          </a:p>
          <a:p>
            <a:pPr marL="0" indent="0">
              <a:buNone/>
            </a:pPr>
            <a:r>
              <a:rPr lang="en-GB" dirty="0"/>
              <a:t>But if truth is ‘that property in beliefs that causes success’, how can it cause success? (Godfrey-Smith.)  This looks like ‘solubility’ causing dissolving, or ‘</a:t>
            </a:r>
            <a:r>
              <a:rPr lang="en-GB" dirty="0" err="1"/>
              <a:t>dormitive</a:t>
            </a:r>
            <a:r>
              <a:rPr lang="en-GB" dirty="0"/>
              <a:t> virtue’ causing sleeping. </a:t>
            </a:r>
          </a:p>
        </p:txBody>
      </p:sp>
    </p:spTree>
    <p:extLst>
      <p:ext uri="{BB962C8B-B14F-4D97-AF65-F5344CB8AC3E}">
        <p14:creationId xmlns:p14="http://schemas.microsoft.com/office/powerpoint/2010/main" val="149466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rPr>
              <a:t>Success Semantics and Mental Causation</a:t>
            </a:r>
            <a:endParaRPr lang="en-GB" sz="3600" dirty="0"/>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GB" sz="2300" dirty="0"/>
              <a:t>Here we can pull the Lewis-Kim trick once more. It’s not the truth per se that does the causing, but its more specific realizers.</a:t>
            </a:r>
          </a:p>
          <a:p>
            <a:pPr marL="0" indent="0">
              <a:buNone/>
            </a:pPr>
            <a:endParaRPr lang="en-GB" sz="2300" dirty="0"/>
          </a:p>
          <a:p>
            <a:pPr marL="0" indent="0">
              <a:buNone/>
            </a:pPr>
            <a:r>
              <a:rPr lang="en-US" sz="2300" dirty="0"/>
              <a:t>I have the desire for ice-cream.  I succeed in getting it.  How come?  Well, I believe that ice-cream is in the fridge, and so go there, and, moreover, ice-cream </a:t>
            </a:r>
            <a:r>
              <a:rPr lang="en-US" sz="2300" u="sng" dirty="0"/>
              <a:t>is</a:t>
            </a:r>
            <a:r>
              <a:rPr lang="en-US" sz="2300" dirty="0"/>
              <a:t> in the fridge . . .</a:t>
            </a:r>
            <a:endParaRPr lang="en-GB" sz="2300" dirty="0"/>
          </a:p>
          <a:p>
            <a:pPr marL="0" indent="0">
              <a:buNone/>
            </a:pPr>
            <a:r>
              <a:rPr lang="en-US" sz="2300" dirty="0"/>
              <a:t> </a:t>
            </a:r>
            <a:endParaRPr lang="en-GB" sz="2300" dirty="0"/>
          </a:p>
          <a:p>
            <a:pPr marL="0" indent="0">
              <a:buNone/>
            </a:pPr>
            <a:r>
              <a:rPr lang="en-US" sz="2300" dirty="0"/>
              <a:t>Here it is the conjunction of (a) my acting on a certain belief</a:t>
            </a:r>
            <a:r>
              <a:rPr lang="en-GB" sz="2300" dirty="0"/>
              <a:t> and (b) a certain fact obtaining (</a:t>
            </a:r>
            <a:r>
              <a:rPr lang="en-US" sz="2300" dirty="0"/>
              <a:t>ice-cream </a:t>
            </a:r>
            <a:r>
              <a:rPr lang="en-US" sz="2300" u="sng" dirty="0"/>
              <a:t>is</a:t>
            </a:r>
            <a:r>
              <a:rPr lang="en-US" sz="2300" dirty="0"/>
              <a:t> in the fridge) that causes my getting the ice-cream.  The combination of this belief with this fact is one way for a belief to be true, so to speak (the combination, that is, of the belief that ice-cream is in the fridge with the fact that ice-cream is in the fridge).   </a:t>
            </a:r>
            <a:endParaRPr lang="en-GB" sz="2300" dirty="0"/>
          </a:p>
        </p:txBody>
      </p:sp>
    </p:spTree>
    <p:extLst>
      <p:ext uri="{BB962C8B-B14F-4D97-AF65-F5344CB8AC3E}">
        <p14:creationId xmlns:p14="http://schemas.microsoft.com/office/powerpoint/2010/main" val="4240403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sz="3600" b="1" dirty="0">
                <a:solidFill>
                  <a:srgbClr val="C00000"/>
                </a:solidFill>
              </a:rPr>
              <a:t>Success Semantics and Mental Causation</a:t>
            </a:r>
            <a:endParaRPr lang="en-GB" sz="3600"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US" sz="2300" dirty="0" err="1"/>
              <a:t>Tarski</a:t>
            </a:r>
            <a:r>
              <a:rPr lang="en-US" sz="2300" dirty="0"/>
              <a:t> defines the property of truth as a disjunction of such combinations.  (X is true </a:t>
            </a:r>
            <a:r>
              <a:rPr lang="en-US" sz="2300" dirty="0" err="1"/>
              <a:t>iff</a:t>
            </a:r>
            <a:r>
              <a:rPr lang="en-US" sz="2300" dirty="0"/>
              <a:t> (X = bel</a:t>
            </a:r>
            <a:r>
              <a:rPr lang="en-US" sz="2300" baseline="-25000" dirty="0"/>
              <a:t>1</a:t>
            </a:r>
            <a:r>
              <a:rPr lang="en-US" sz="2300" dirty="0"/>
              <a:t> and fact</a:t>
            </a:r>
            <a:r>
              <a:rPr lang="en-US" sz="2300" baseline="-25000" dirty="0"/>
              <a:t>1</a:t>
            </a:r>
            <a:r>
              <a:rPr lang="en-US" sz="2300" dirty="0"/>
              <a:t>) OR (X = bel</a:t>
            </a:r>
            <a:r>
              <a:rPr lang="en-US" sz="2300" baseline="-25000" dirty="0"/>
              <a:t>2</a:t>
            </a:r>
            <a:r>
              <a:rPr lang="en-US" sz="2300" dirty="0"/>
              <a:t> and fact</a:t>
            </a:r>
            <a:r>
              <a:rPr lang="en-US" sz="2300" baseline="-25000" dirty="0"/>
              <a:t>2</a:t>
            </a:r>
            <a:r>
              <a:rPr lang="en-US" sz="2300" dirty="0"/>
              <a:t>) OR . . .)  From this perspective we can regard truth as a higher-order property, which is realized by these more specific </a:t>
            </a:r>
            <a:r>
              <a:rPr lang="en-US" sz="2300" dirty="0" err="1"/>
              <a:t>disjuncts</a:t>
            </a:r>
            <a:r>
              <a:rPr lang="en-US" sz="2300" dirty="0"/>
              <a:t>.</a:t>
            </a:r>
            <a:endParaRPr lang="en-GB" sz="2300" dirty="0"/>
          </a:p>
          <a:p>
            <a:pPr marL="0" indent="0">
              <a:buNone/>
            </a:pPr>
            <a:r>
              <a:rPr lang="en-US" sz="2300" dirty="0"/>
              <a:t> </a:t>
            </a:r>
            <a:endParaRPr lang="en-GB" sz="2300" dirty="0"/>
          </a:p>
          <a:p>
            <a:pPr marL="0" indent="0">
              <a:buNone/>
            </a:pPr>
            <a:r>
              <a:rPr lang="en-US" sz="2300" dirty="0"/>
              <a:t>Now truth might be disqualified from causal efficacy by its higher-order status.  Still, even if the property of truth isn’t itself causally efficacious, we can view the word ‘true’ as naming in context something that is causally efficacious, namely the combination of (a) having a belief with a specific truth condition and (b) the fact that makes this belief true.  These two things do together cause something—</a:t>
            </a:r>
            <a:r>
              <a:rPr lang="en-US" sz="2300" dirty="0" err="1"/>
              <a:t>viz</a:t>
            </a:r>
            <a:r>
              <a:rPr lang="en-US" sz="2300" dirty="0"/>
              <a:t> the distal result R that the action is aimed at.</a:t>
            </a:r>
            <a:endParaRPr lang="en-GB" sz="2300" dirty="0"/>
          </a:p>
          <a:p>
            <a:endParaRPr lang="en-GB" sz="2300" dirty="0"/>
          </a:p>
        </p:txBody>
      </p:sp>
    </p:spTree>
    <p:extLst>
      <p:ext uri="{BB962C8B-B14F-4D97-AF65-F5344CB8AC3E}">
        <p14:creationId xmlns:p14="http://schemas.microsoft.com/office/powerpoint/2010/main" val="202699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1163</Words>
  <Application>Microsoft Macintosh PowerPoint</Application>
  <PresentationFormat>On-screen Show (4:3)</PresentationFormat>
  <Paragraphs>85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Introduction</vt:lpstr>
      <vt:lpstr>Success Semantics</vt:lpstr>
      <vt:lpstr>Success Semantics and Broadness</vt:lpstr>
      <vt:lpstr>Success Semantics and Fodor</vt:lpstr>
      <vt:lpstr>Success Semantics and Mental Causation</vt:lpstr>
      <vt:lpstr>Success Semantics and Mental Causation</vt:lpstr>
      <vt:lpstr>Success Semantics and Mental Causation</vt:lpstr>
      <vt:lpstr>Success Semantics and Mental Causation</vt:lpstr>
      <vt:lpstr>Design Thinking</vt:lpstr>
      <vt:lpstr>Design Thinking—Reducing Indeterminacy</vt:lpstr>
      <vt:lpstr>Design Thinking in General</vt:lpstr>
      <vt:lpstr>Design Thinking in General</vt:lpstr>
      <vt:lpstr>Design Thinking in Psychology</vt:lpstr>
      <vt:lpstr>Design Thinking—Syntax and Semantics</vt:lpstr>
      <vt:lpstr>Design Thinking Still Dispensable?</vt:lpstr>
      <vt:lpstr>Design Thinking Vindicated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Papineau</dc:creator>
  <cp:lastModifiedBy>Papineau, David</cp:lastModifiedBy>
  <cp:revision>41</cp:revision>
  <dcterms:created xsi:type="dcterms:W3CDTF">2011-12-02T10:04:58Z</dcterms:created>
  <dcterms:modified xsi:type="dcterms:W3CDTF">2019-09-03T08:15:52Z</dcterms:modified>
</cp:coreProperties>
</file>