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58" r:id="rId3"/>
    <p:sldId id="275" r:id="rId4"/>
    <p:sldId id="303" r:id="rId5"/>
    <p:sldId id="306" r:id="rId6"/>
    <p:sldId id="307" r:id="rId7"/>
    <p:sldId id="276" r:id="rId8"/>
    <p:sldId id="308" r:id="rId9"/>
    <p:sldId id="290" r:id="rId10"/>
    <p:sldId id="309" r:id="rId11"/>
    <p:sldId id="277" r:id="rId12"/>
    <p:sldId id="310" r:id="rId13"/>
    <p:sldId id="291" r:id="rId14"/>
    <p:sldId id="311" r:id="rId15"/>
    <p:sldId id="278" r:id="rId16"/>
    <p:sldId id="312" r:id="rId17"/>
    <p:sldId id="313" r:id="rId18"/>
    <p:sldId id="314" r:id="rId19"/>
    <p:sldId id="315" r:id="rId20"/>
    <p:sldId id="316" r:id="rId21"/>
    <p:sldId id="317" r:id="rId22"/>
    <p:sldId id="318" r:id="rId23"/>
    <p:sldId id="288"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519"/>
    <p:restoredTop sz="94681"/>
  </p:normalViewPr>
  <p:slideViewPr>
    <p:cSldViewPr>
      <p:cViewPr varScale="1">
        <p:scale>
          <a:sx n="107" d="100"/>
          <a:sy n="107" d="100"/>
        </p:scale>
        <p:origin x="130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5E97C779-37C5-CE4B-809B-61D7AFCB22DF}"/>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3555" name="Rectangle 3">
            <a:extLst>
              <a:ext uri="{FF2B5EF4-FFF2-40B4-BE49-F238E27FC236}">
                <a16:creationId xmlns:a16="http://schemas.microsoft.com/office/drawing/2014/main" id="{79CA86AE-163D-F549-9460-C9708361292C}"/>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3556" name="Rectangle 4">
            <a:extLst>
              <a:ext uri="{FF2B5EF4-FFF2-40B4-BE49-F238E27FC236}">
                <a16:creationId xmlns:a16="http://schemas.microsoft.com/office/drawing/2014/main" id="{FE719469-A401-A042-8B1A-C58AE194B947}"/>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3557" name="Rectangle 5">
            <a:extLst>
              <a:ext uri="{FF2B5EF4-FFF2-40B4-BE49-F238E27FC236}">
                <a16:creationId xmlns:a16="http://schemas.microsoft.com/office/drawing/2014/main" id="{A3693915-1C43-6244-B0F7-E39A6D25F7B1}"/>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B8843B3-1BE8-5A46-923B-A5084FC72DE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5C07A623-5065-E453-B0D9-6877F82BB9C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0B3DF61-7414-F4B3-7716-962B710B3FF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B73331A-EA45-6572-5F5E-016F4C1A5440}"/>
              </a:ext>
            </a:extLst>
          </p:cNvPr>
          <p:cNvSpPr>
            <a:spLocks noGrp="1" noChangeArrowheads="1"/>
          </p:cNvSpPr>
          <p:nvPr>
            <p:ph type="sldNum" sz="quarter" idx="12"/>
          </p:nvPr>
        </p:nvSpPr>
        <p:spPr>
          <a:ln/>
        </p:spPr>
        <p:txBody>
          <a:bodyPr/>
          <a:lstStyle>
            <a:lvl1pPr>
              <a:defRPr/>
            </a:lvl1pPr>
          </a:lstStyle>
          <a:p>
            <a:fld id="{1DA765AA-F605-B34E-A876-B80AD7D23AFF}" type="slidenum">
              <a:rPr lang="en-US" altLang="en-US"/>
              <a:pPr/>
              <a:t>‹#›</a:t>
            </a:fld>
            <a:endParaRPr lang="en-US" altLang="en-US"/>
          </a:p>
        </p:txBody>
      </p:sp>
    </p:spTree>
    <p:extLst>
      <p:ext uri="{BB962C8B-B14F-4D97-AF65-F5344CB8AC3E}">
        <p14:creationId xmlns:p14="http://schemas.microsoft.com/office/powerpoint/2010/main" val="393405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AD033489-C091-9EDD-3615-CF8BCDAB64E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EEFF7D-D53E-2DC7-4CA2-A430A671727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25B4FEB-05EE-AC17-3AAE-A29103FFB5FD}"/>
              </a:ext>
            </a:extLst>
          </p:cNvPr>
          <p:cNvSpPr>
            <a:spLocks noGrp="1" noChangeArrowheads="1"/>
          </p:cNvSpPr>
          <p:nvPr>
            <p:ph type="sldNum" sz="quarter" idx="12"/>
          </p:nvPr>
        </p:nvSpPr>
        <p:spPr>
          <a:ln/>
        </p:spPr>
        <p:txBody>
          <a:bodyPr/>
          <a:lstStyle>
            <a:lvl1pPr>
              <a:defRPr/>
            </a:lvl1pPr>
          </a:lstStyle>
          <a:p>
            <a:fld id="{F1257E58-CF9A-F94D-B9FF-214C8A03A9F5}" type="slidenum">
              <a:rPr lang="en-US" altLang="en-US"/>
              <a:pPr/>
              <a:t>‹#›</a:t>
            </a:fld>
            <a:endParaRPr lang="en-US" altLang="en-US"/>
          </a:p>
        </p:txBody>
      </p:sp>
    </p:spTree>
    <p:extLst>
      <p:ext uri="{BB962C8B-B14F-4D97-AF65-F5344CB8AC3E}">
        <p14:creationId xmlns:p14="http://schemas.microsoft.com/office/powerpoint/2010/main" val="2460846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A9EDEA3-6140-D249-4F7A-843A31C7F3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3699E8D-C7E4-5ED7-C7CF-871F675C7A5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289898-A4AF-EBEA-07E6-1D9FF642C826}"/>
              </a:ext>
            </a:extLst>
          </p:cNvPr>
          <p:cNvSpPr>
            <a:spLocks noGrp="1" noChangeArrowheads="1"/>
          </p:cNvSpPr>
          <p:nvPr>
            <p:ph type="sldNum" sz="quarter" idx="12"/>
          </p:nvPr>
        </p:nvSpPr>
        <p:spPr>
          <a:ln/>
        </p:spPr>
        <p:txBody>
          <a:bodyPr/>
          <a:lstStyle>
            <a:lvl1pPr>
              <a:defRPr/>
            </a:lvl1pPr>
          </a:lstStyle>
          <a:p>
            <a:fld id="{F2616310-9C20-0940-9BF3-0B05D5663142}" type="slidenum">
              <a:rPr lang="en-US" altLang="en-US"/>
              <a:pPr/>
              <a:t>‹#›</a:t>
            </a:fld>
            <a:endParaRPr lang="en-US" altLang="en-US"/>
          </a:p>
        </p:txBody>
      </p:sp>
    </p:spTree>
    <p:extLst>
      <p:ext uri="{BB962C8B-B14F-4D97-AF65-F5344CB8AC3E}">
        <p14:creationId xmlns:p14="http://schemas.microsoft.com/office/powerpoint/2010/main" val="355985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D6261524-2670-9DEF-6707-7358B8DAF4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6C5FD67-5330-4C7A-A701-3557730E6B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0DC2BB4-6483-5FD5-C657-21D41FF8BAEE}"/>
              </a:ext>
            </a:extLst>
          </p:cNvPr>
          <p:cNvSpPr>
            <a:spLocks noGrp="1" noChangeArrowheads="1"/>
          </p:cNvSpPr>
          <p:nvPr>
            <p:ph type="sldNum" sz="quarter" idx="12"/>
          </p:nvPr>
        </p:nvSpPr>
        <p:spPr>
          <a:ln/>
        </p:spPr>
        <p:txBody>
          <a:bodyPr/>
          <a:lstStyle>
            <a:lvl1pPr>
              <a:defRPr/>
            </a:lvl1pPr>
          </a:lstStyle>
          <a:p>
            <a:fld id="{C04F264A-FE8F-0449-B8DB-04EB9B093922}" type="slidenum">
              <a:rPr lang="en-US" altLang="en-US"/>
              <a:pPr/>
              <a:t>‹#›</a:t>
            </a:fld>
            <a:endParaRPr lang="en-US" altLang="en-US"/>
          </a:p>
        </p:txBody>
      </p:sp>
    </p:spTree>
    <p:extLst>
      <p:ext uri="{BB962C8B-B14F-4D97-AF65-F5344CB8AC3E}">
        <p14:creationId xmlns:p14="http://schemas.microsoft.com/office/powerpoint/2010/main" val="338871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FA6CDEC-C82C-7790-4CB4-887561C00D1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05E0EFB-039E-4141-6A93-37C14316872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09FBC60-1BF0-0D43-F2B8-26A7377E358C}"/>
              </a:ext>
            </a:extLst>
          </p:cNvPr>
          <p:cNvSpPr>
            <a:spLocks noGrp="1" noChangeArrowheads="1"/>
          </p:cNvSpPr>
          <p:nvPr>
            <p:ph type="sldNum" sz="quarter" idx="12"/>
          </p:nvPr>
        </p:nvSpPr>
        <p:spPr>
          <a:ln/>
        </p:spPr>
        <p:txBody>
          <a:bodyPr/>
          <a:lstStyle>
            <a:lvl1pPr>
              <a:defRPr/>
            </a:lvl1pPr>
          </a:lstStyle>
          <a:p>
            <a:fld id="{8971C7DC-15A3-CF40-8B95-007569969BC1}" type="slidenum">
              <a:rPr lang="en-US" altLang="en-US"/>
              <a:pPr/>
              <a:t>‹#›</a:t>
            </a:fld>
            <a:endParaRPr lang="en-US" altLang="en-US"/>
          </a:p>
        </p:txBody>
      </p:sp>
    </p:spTree>
    <p:extLst>
      <p:ext uri="{BB962C8B-B14F-4D97-AF65-F5344CB8AC3E}">
        <p14:creationId xmlns:p14="http://schemas.microsoft.com/office/powerpoint/2010/main" val="1993037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56B0C54D-FFA2-3ECF-D352-52F1AC0040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1CC82C1-CB38-D8F6-38F7-C3032517DA5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90B786A-D54F-69D7-9394-258EF442AC60}"/>
              </a:ext>
            </a:extLst>
          </p:cNvPr>
          <p:cNvSpPr>
            <a:spLocks noGrp="1" noChangeArrowheads="1"/>
          </p:cNvSpPr>
          <p:nvPr>
            <p:ph type="sldNum" sz="quarter" idx="12"/>
          </p:nvPr>
        </p:nvSpPr>
        <p:spPr>
          <a:ln/>
        </p:spPr>
        <p:txBody>
          <a:bodyPr/>
          <a:lstStyle>
            <a:lvl1pPr>
              <a:defRPr/>
            </a:lvl1pPr>
          </a:lstStyle>
          <a:p>
            <a:fld id="{D6E2FBF1-AD70-5F4A-8D15-A4C15FAE1CFE}" type="slidenum">
              <a:rPr lang="en-US" altLang="en-US"/>
              <a:pPr/>
              <a:t>‹#›</a:t>
            </a:fld>
            <a:endParaRPr lang="en-US" altLang="en-US"/>
          </a:p>
        </p:txBody>
      </p:sp>
    </p:spTree>
    <p:extLst>
      <p:ext uri="{BB962C8B-B14F-4D97-AF65-F5344CB8AC3E}">
        <p14:creationId xmlns:p14="http://schemas.microsoft.com/office/powerpoint/2010/main" val="3411245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5A907922-2943-9088-355A-7E602406270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BF796A1-0C2B-0FD0-5156-E1B584FA430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D6328EB4-6CF4-5A76-CA88-8639DC37A8DE}"/>
              </a:ext>
            </a:extLst>
          </p:cNvPr>
          <p:cNvSpPr>
            <a:spLocks noGrp="1" noChangeArrowheads="1"/>
          </p:cNvSpPr>
          <p:nvPr>
            <p:ph type="sldNum" sz="quarter" idx="12"/>
          </p:nvPr>
        </p:nvSpPr>
        <p:spPr>
          <a:ln/>
        </p:spPr>
        <p:txBody>
          <a:bodyPr/>
          <a:lstStyle>
            <a:lvl1pPr>
              <a:defRPr/>
            </a:lvl1pPr>
          </a:lstStyle>
          <a:p>
            <a:fld id="{58CB9253-4DA3-6247-BF97-B22F4A533D56}" type="slidenum">
              <a:rPr lang="en-US" altLang="en-US"/>
              <a:pPr/>
              <a:t>‹#›</a:t>
            </a:fld>
            <a:endParaRPr lang="en-US" altLang="en-US"/>
          </a:p>
        </p:txBody>
      </p:sp>
    </p:spTree>
    <p:extLst>
      <p:ext uri="{BB962C8B-B14F-4D97-AF65-F5344CB8AC3E}">
        <p14:creationId xmlns:p14="http://schemas.microsoft.com/office/powerpoint/2010/main" val="337183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A7AEA202-A610-F965-F52E-A535AB93BB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915A17D-624C-0DE6-FE3E-2F6435E1B4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CC74247-55B7-C8D7-250A-2D9EB78260F4}"/>
              </a:ext>
            </a:extLst>
          </p:cNvPr>
          <p:cNvSpPr>
            <a:spLocks noGrp="1" noChangeArrowheads="1"/>
          </p:cNvSpPr>
          <p:nvPr>
            <p:ph type="sldNum" sz="quarter" idx="12"/>
          </p:nvPr>
        </p:nvSpPr>
        <p:spPr>
          <a:ln/>
        </p:spPr>
        <p:txBody>
          <a:bodyPr/>
          <a:lstStyle>
            <a:lvl1pPr>
              <a:defRPr/>
            </a:lvl1pPr>
          </a:lstStyle>
          <a:p>
            <a:fld id="{D40251CA-679A-8040-AC31-BD8E9949C08C}" type="slidenum">
              <a:rPr lang="en-US" altLang="en-US"/>
              <a:pPr/>
              <a:t>‹#›</a:t>
            </a:fld>
            <a:endParaRPr lang="en-US" altLang="en-US"/>
          </a:p>
        </p:txBody>
      </p:sp>
    </p:spTree>
    <p:extLst>
      <p:ext uri="{BB962C8B-B14F-4D97-AF65-F5344CB8AC3E}">
        <p14:creationId xmlns:p14="http://schemas.microsoft.com/office/powerpoint/2010/main" val="2633791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8B14A48-EF57-5E98-BA9A-600EB916D64F}"/>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B312D5A7-C8F0-6EE9-DCEE-4A43BA0BF98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CD2EEE14-D2D8-1BBC-6493-99CD253430ED}"/>
              </a:ext>
            </a:extLst>
          </p:cNvPr>
          <p:cNvSpPr>
            <a:spLocks noGrp="1" noChangeArrowheads="1"/>
          </p:cNvSpPr>
          <p:nvPr>
            <p:ph type="sldNum" sz="quarter" idx="12"/>
          </p:nvPr>
        </p:nvSpPr>
        <p:spPr>
          <a:ln/>
        </p:spPr>
        <p:txBody>
          <a:bodyPr/>
          <a:lstStyle>
            <a:lvl1pPr>
              <a:defRPr/>
            </a:lvl1pPr>
          </a:lstStyle>
          <a:p>
            <a:fld id="{8003D204-544E-F14D-A383-ACCD323CCF43}" type="slidenum">
              <a:rPr lang="en-US" altLang="en-US"/>
              <a:pPr/>
              <a:t>‹#›</a:t>
            </a:fld>
            <a:endParaRPr lang="en-US" altLang="en-US"/>
          </a:p>
        </p:txBody>
      </p:sp>
    </p:spTree>
    <p:extLst>
      <p:ext uri="{BB962C8B-B14F-4D97-AF65-F5344CB8AC3E}">
        <p14:creationId xmlns:p14="http://schemas.microsoft.com/office/powerpoint/2010/main" val="2138891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E77ED43-37B1-0F91-9B73-60EBCD84BD5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3990FCA-3750-7FA3-200C-51418399534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1AB636D4-C32A-9CAA-D28E-1EBBE3EE14AE}"/>
              </a:ext>
            </a:extLst>
          </p:cNvPr>
          <p:cNvSpPr>
            <a:spLocks noGrp="1" noChangeArrowheads="1"/>
          </p:cNvSpPr>
          <p:nvPr>
            <p:ph type="sldNum" sz="quarter" idx="12"/>
          </p:nvPr>
        </p:nvSpPr>
        <p:spPr>
          <a:ln/>
        </p:spPr>
        <p:txBody>
          <a:bodyPr/>
          <a:lstStyle>
            <a:lvl1pPr>
              <a:defRPr/>
            </a:lvl1pPr>
          </a:lstStyle>
          <a:p>
            <a:fld id="{A51B2B8F-8AF2-0245-A386-6635CDA8951C}" type="slidenum">
              <a:rPr lang="en-US" altLang="en-US"/>
              <a:pPr/>
              <a:t>‹#›</a:t>
            </a:fld>
            <a:endParaRPr lang="en-US" altLang="en-US"/>
          </a:p>
        </p:txBody>
      </p:sp>
    </p:spTree>
    <p:extLst>
      <p:ext uri="{BB962C8B-B14F-4D97-AF65-F5344CB8AC3E}">
        <p14:creationId xmlns:p14="http://schemas.microsoft.com/office/powerpoint/2010/main" val="402424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EE82AD3-DBCE-1217-BB60-4E3840D178D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C62EBF9-E56B-216C-1165-C0E735D8C27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52DED0CD-9248-E47A-2C74-4F2542873DBD}"/>
              </a:ext>
            </a:extLst>
          </p:cNvPr>
          <p:cNvSpPr>
            <a:spLocks noGrp="1" noChangeArrowheads="1"/>
          </p:cNvSpPr>
          <p:nvPr>
            <p:ph type="sldNum" sz="quarter" idx="12"/>
          </p:nvPr>
        </p:nvSpPr>
        <p:spPr>
          <a:ln/>
        </p:spPr>
        <p:txBody>
          <a:bodyPr/>
          <a:lstStyle>
            <a:lvl1pPr>
              <a:defRPr/>
            </a:lvl1pPr>
          </a:lstStyle>
          <a:p>
            <a:fld id="{C46AADA8-3B8D-834B-BC94-AD6D9FA084E5}" type="slidenum">
              <a:rPr lang="en-US" altLang="en-US"/>
              <a:pPr/>
              <a:t>‹#›</a:t>
            </a:fld>
            <a:endParaRPr lang="en-US" altLang="en-US"/>
          </a:p>
        </p:txBody>
      </p:sp>
    </p:spTree>
    <p:extLst>
      <p:ext uri="{BB962C8B-B14F-4D97-AF65-F5344CB8AC3E}">
        <p14:creationId xmlns:p14="http://schemas.microsoft.com/office/powerpoint/2010/main" val="2149481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242035A-6564-952B-0733-CE0B3C04422B}"/>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A3A4813-C0B5-C537-0B97-E36D02837E2B}"/>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6437136-2E65-1D48-B7AC-E99D3C446B40}"/>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09935D9C-1B8B-AE4F-8C36-4B22FC8DEEBE}"/>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6FF9E2D-024F-EB42-B7B2-CF10969454CC}"/>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78F8E278-4488-9644-95E7-C268931A4A6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91C37808-9767-B30C-26CD-238FF7C1AAE6}"/>
              </a:ext>
            </a:extLst>
          </p:cNvPr>
          <p:cNvSpPr>
            <a:spLocks noChangeArrowheads="1"/>
          </p:cNvSpPr>
          <p:nvPr/>
        </p:nvSpPr>
        <p:spPr bwMode="auto">
          <a:xfrm>
            <a:off x="1295400" y="485118"/>
            <a:ext cx="6400800" cy="588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FontTx/>
              <a:buNone/>
            </a:pPr>
            <a:endParaRPr lang="en-GB" altLang="en-US" b="1" dirty="0">
              <a:solidFill>
                <a:srgbClr val="C00000"/>
              </a:solidFill>
            </a:endParaRPr>
          </a:p>
          <a:p>
            <a:pPr algn="ctr">
              <a:buFontTx/>
              <a:buNone/>
            </a:pPr>
            <a:r>
              <a:rPr lang="en-GB" altLang="en-US" sz="4800" b="1" dirty="0">
                <a:solidFill>
                  <a:srgbClr val="C00000"/>
                </a:solidFill>
              </a:rPr>
              <a:t>Representation as Grounds for Success</a:t>
            </a:r>
          </a:p>
          <a:p>
            <a:pPr algn="ctr">
              <a:spcBef>
                <a:spcPts val="3000"/>
              </a:spcBef>
              <a:buFontTx/>
              <a:buNone/>
            </a:pPr>
            <a:r>
              <a:rPr lang="en-GB" altLang="en-US" sz="4800" b="1" dirty="0">
                <a:solidFill>
                  <a:srgbClr val="C00000"/>
                </a:solidFill>
              </a:rPr>
              <a:t>David Papineau</a:t>
            </a:r>
            <a:endParaRPr lang="en-GB" altLang="en-US" sz="4800" dirty="0">
              <a:solidFill>
                <a:srgbClr val="C00000"/>
              </a:solidFill>
            </a:endParaRPr>
          </a:p>
          <a:p>
            <a:pPr algn="ctr">
              <a:spcBef>
                <a:spcPct val="0"/>
              </a:spcBef>
              <a:buFontTx/>
              <a:buNone/>
            </a:pPr>
            <a:r>
              <a:rPr lang="en-GB" altLang="en-US" sz="2400" dirty="0">
                <a:solidFill>
                  <a:srgbClr val="C00000"/>
                </a:solidFill>
              </a:rPr>
              <a:t>King’s College London</a:t>
            </a:r>
          </a:p>
          <a:p>
            <a:pPr algn="ctr">
              <a:spcBef>
                <a:spcPct val="0"/>
              </a:spcBef>
              <a:buFontTx/>
              <a:buNone/>
            </a:pPr>
            <a:endParaRPr lang="en-GB" altLang="en-US" sz="1800" dirty="0">
              <a:solidFill>
                <a:srgbClr val="C00000"/>
              </a:solidFill>
            </a:endParaRPr>
          </a:p>
          <a:p>
            <a:pPr algn="ctr">
              <a:spcBef>
                <a:spcPct val="0"/>
              </a:spcBef>
              <a:buFontTx/>
              <a:buNone/>
            </a:pPr>
            <a:r>
              <a:rPr lang="en-GB" altLang="en-US" sz="1800" b="1" dirty="0">
                <a:solidFill>
                  <a:srgbClr val="C00000"/>
                </a:solidFill>
              </a:rPr>
              <a:t> </a:t>
            </a:r>
            <a:endParaRPr lang="en-GB" altLang="en-US" sz="1800" dirty="0">
              <a:solidFill>
                <a:srgbClr val="C00000"/>
              </a:solidFill>
            </a:endParaRPr>
          </a:p>
          <a:p>
            <a:pPr algn="ctr">
              <a:spcBef>
                <a:spcPct val="0"/>
              </a:spcBef>
              <a:buFontTx/>
              <a:buNone/>
            </a:pPr>
            <a:r>
              <a:rPr lang="en-GB" altLang="en-US" sz="2200" b="1" dirty="0">
                <a:solidFill>
                  <a:srgbClr val="C00000"/>
                </a:solidFill>
              </a:rPr>
              <a:t>The Foundations of Representational Content</a:t>
            </a:r>
          </a:p>
          <a:p>
            <a:pPr algn="ctr">
              <a:spcBef>
                <a:spcPct val="0"/>
              </a:spcBef>
              <a:buFontTx/>
              <a:buNone/>
            </a:pPr>
            <a:r>
              <a:rPr lang="en-GB" altLang="en-US" sz="2200" dirty="0">
                <a:solidFill>
                  <a:srgbClr val="C00000"/>
                </a:solidFill>
              </a:rPr>
              <a:t>Milan </a:t>
            </a:r>
          </a:p>
          <a:p>
            <a:pPr algn="ctr">
              <a:spcBef>
                <a:spcPct val="0"/>
              </a:spcBef>
              <a:buFontTx/>
              <a:buNone/>
            </a:pPr>
            <a:r>
              <a:rPr lang="en-GB" altLang="en-US" sz="2200" dirty="0">
                <a:solidFill>
                  <a:srgbClr val="C00000"/>
                </a:solidFill>
              </a:rPr>
              <a:t>4-5 September 2023</a:t>
            </a:r>
          </a:p>
          <a:p>
            <a:pPr algn="ctr" eaLnBrk="1" hangingPunct="1">
              <a:spcBef>
                <a:spcPct val="0"/>
              </a:spcBef>
              <a:buFontTx/>
              <a:buNone/>
            </a:pPr>
            <a:endParaRPr lang="en-GB" altLang="en-US" sz="3600" b="1"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D227C74F-0835-4B28-ABB8-56803C62C3A5}"/>
              </a:ext>
            </a:extLst>
          </p:cNvPr>
          <p:cNvSpPr>
            <a:spLocks noGrp="1" noChangeArrowheads="1"/>
          </p:cNvSpPr>
          <p:nvPr>
            <p:ph type="title"/>
          </p:nvPr>
        </p:nvSpPr>
        <p:spPr>
          <a:xfrm>
            <a:off x="457200" y="274638"/>
            <a:ext cx="8229600" cy="1020762"/>
          </a:xfrm>
        </p:spPr>
        <p:txBody>
          <a:bodyPr/>
          <a:lstStyle/>
          <a:p>
            <a:pPr eaLnBrk="1" hangingPunct="1"/>
            <a:r>
              <a:rPr lang="en-GB" sz="6000" b="1" dirty="0" err="1">
                <a:solidFill>
                  <a:srgbClr val="C00000"/>
                </a:solidFill>
                <a:effectLst/>
                <a:latin typeface="Calibri" panose="020F0502020204030204" pitchFamily="34" charset="0"/>
                <a:ea typeface="Calibri" panose="020F0502020204030204" pitchFamily="34" charset="0"/>
              </a:rPr>
              <a:t>Interpretationism</a:t>
            </a:r>
            <a:endParaRPr lang="en-US" altLang="en-US" sz="6000" b="1" u="sng" dirty="0">
              <a:solidFill>
                <a:srgbClr val="C00000"/>
              </a:solidFill>
            </a:endParaRPr>
          </a:p>
        </p:txBody>
      </p:sp>
      <p:sp>
        <p:nvSpPr>
          <p:cNvPr id="19458" name="Rectangle 3">
            <a:extLst>
              <a:ext uri="{FF2B5EF4-FFF2-40B4-BE49-F238E27FC236}">
                <a16:creationId xmlns:a16="http://schemas.microsoft.com/office/drawing/2014/main" id="{C3E61FD2-7BA9-EC69-42E1-2E7A62EB72FD}"/>
              </a:ext>
            </a:extLst>
          </p:cNvPr>
          <p:cNvSpPr>
            <a:spLocks noGrp="1" noChangeArrowheads="1"/>
          </p:cNvSpPr>
          <p:nvPr>
            <p:ph type="body" idx="1"/>
          </p:nvPr>
        </p:nvSpPr>
        <p:spPr>
          <a:xfrm>
            <a:off x="1219200" y="1600200"/>
            <a:ext cx="6858000" cy="4525963"/>
          </a:xfrm>
        </p:spPr>
        <p:txBody>
          <a:bodyPr/>
          <a:lstStyle/>
          <a:p>
            <a:pPr marL="0" indent="0">
              <a:spcBef>
                <a:spcPts val="15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We seem somehow to have ruled out a priori that people might think and act irrationally.</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5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An influential tradition holds that intentional explanation doesn’t aim at causal accuracy, but rather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verstehen</a:t>
            </a:r>
            <a:r>
              <a:rPr lang="en-GB" sz="2800" kern="100" dirty="0">
                <a:effectLst/>
                <a:latin typeface="Calibri" panose="020F0502020204030204" pitchFamily="34" charset="0"/>
                <a:ea typeface="Calibri" panose="020F0502020204030204" pitchFamily="34" charset="0"/>
                <a:cs typeface="Calibri" panose="020F0502020204030204" pitchFamily="34" charset="0"/>
              </a:rPr>
              <a:t>,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understanding</a:t>
            </a:r>
            <a:r>
              <a:rPr lang="en-GB" sz="2800" kern="100" dirty="0">
                <a:effectLst/>
                <a:latin typeface="Calibri" panose="020F0502020204030204" pitchFamily="34" charset="0"/>
                <a:ea typeface="Calibri" panose="020F0502020204030204" pitchFamily="34" charset="0"/>
                <a:cs typeface="Calibri" panose="020F0502020204030204" pitchFamily="34" charset="0"/>
              </a:rPr>
              <a:t>,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making sense</a:t>
            </a:r>
            <a:r>
              <a:rPr lang="en-GB" sz="2800" kern="100" dirty="0">
                <a:effectLst/>
                <a:latin typeface="Calibri" panose="020F0502020204030204" pitchFamily="34" charset="0"/>
                <a:ea typeface="Calibri" panose="020F0502020204030204" pitchFamily="34" charset="0"/>
                <a:cs typeface="Calibri" panose="020F0502020204030204" pitchFamily="34" charset="0"/>
              </a:rPr>
              <a:t>. </a:t>
            </a:r>
          </a:p>
          <a:p>
            <a:pPr marL="0" indent="0">
              <a:spcBef>
                <a:spcPts val="15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But, once more, what’s the virtue of assuming a priori we must rationalize the behaviour of possibly irrational subjects?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40169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E5BF6F13-CE1F-1BB0-2C9A-DDF29A8E5139}"/>
              </a:ext>
            </a:extLst>
          </p:cNvPr>
          <p:cNvSpPr>
            <a:spLocks noGrp="1" noChangeArrowheads="1"/>
          </p:cNvSpPr>
          <p:nvPr>
            <p:ph type="title"/>
          </p:nvPr>
        </p:nvSpPr>
        <p:spPr>
          <a:xfrm>
            <a:off x="457200" y="274638"/>
            <a:ext cx="8229600" cy="1173162"/>
          </a:xfrm>
        </p:spPr>
        <p:txBody>
          <a:bodyPr/>
          <a:lstStyle/>
          <a:p>
            <a:r>
              <a:rPr lang="en-GB" sz="60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Normativism</a:t>
            </a:r>
            <a:endParaRPr lang="en-GB" sz="60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482" name="Rectangle 3">
            <a:extLst>
              <a:ext uri="{FF2B5EF4-FFF2-40B4-BE49-F238E27FC236}">
                <a16:creationId xmlns:a16="http://schemas.microsoft.com/office/drawing/2014/main" id="{94872BD7-2456-4A34-5148-DA53D5154B7D}"/>
              </a:ext>
            </a:extLst>
          </p:cNvPr>
          <p:cNvSpPr>
            <a:spLocks noGrp="1" noChangeArrowheads="1"/>
          </p:cNvSpPr>
          <p:nvPr>
            <p:ph type="body" idx="1"/>
          </p:nvPr>
        </p:nvSpPr>
        <p:spPr>
          <a:xfrm>
            <a:off x="1219200" y="1600200"/>
            <a:ext cx="6858000" cy="4525963"/>
          </a:xfrm>
        </p:spPr>
        <p:txBody>
          <a:bodyPr/>
          <a:lstStyle/>
          <a:p>
            <a:pPr marL="0" indent="0">
              <a:spcBef>
                <a:spcPts val="2000"/>
              </a:spcBef>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Mental (and linguistic) states represent those circumstances in which it’s </a:t>
            </a:r>
            <a:r>
              <a:rPr lang="en-GB" sz="2600" i="1" kern="100" dirty="0">
                <a:effectLst/>
                <a:latin typeface="Calibri" panose="020F0502020204030204" pitchFamily="34" charset="0"/>
                <a:ea typeface="Calibri" panose="020F0502020204030204" pitchFamily="34" charset="0"/>
                <a:cs typeface="Calibri" panose="020F0502020204030204" pitchFamily="34" charset="0"/>
              </a:rPr>
              <a:t>correct</a:t>
            </a:r>
            <a:r>
              <a:rPr lang="en-GB" sz="2600" kern="100" dirty="0">
                <a:effectLst/>
                <a:latin typeface="Calibri" panose="020F0502020204030204" pitchFamily="34" charset="0"/>
                <a:ea typeface="Calibri" panose="020F0502020204030204" pitchFamily="34" charset="0"/>
                <a:cs typeface="Calibri" panose="020F0502020204030204" pitchFamily="34" charset="0"/>
              </a:rPr>
              <a:t> to adopt them. (</a:t>
            </a:r>
            <a:r>
              <a:rPr lang="en-GB" sz="2600" kern="100" dirty="0" err="1">
                <a:effectLst/>
                <a:latin typeface="Calibri" panose="020F0502020204030204" pitchFamily="34" charset="0"/>
                <a:ea typeface="Calibri" panose="020F0502020204030204" pitchFamily="34" charset="0"/>
                <a:cs typeface="Calibri" panose="020F0502020204030204" pitchFamily="34" charset="0"/>
              </a:rPr>
              <a:t>Verificationism</a:t>
            </a:r>
            <a:r>
              <a:rPr lang="en-GB" sz="2600" kern="100" dirty="0">
                <a:effectLst/>
                <a:latin typeface="Calibri" panose="020F0502020204030204" pitchFamily="34" charset="0"/>
                <a:ea typeface="Calibri" panose="020F0502020204030204" pitchFamily="34" charset="0"/>
                <a:cs typeface="Calibri" panose="020F0502020204030204" pitchFamily="34" charset="0"/>
              </a:rPr>
              <a:t>, Wittgenstein, </a:t>
            </a:r>
            <a:r>
              <a:rPr lang="en-GB" sz="2600" kern="100" dirty="0" err="1">
                <a:effectLst/>
                <a:latin typeface="Calibri" panose="020F0502020204030204" pitchFamily="34" charset="0"/>
                <a:ea typeface="Calibri" panose="020F0502020204030204" pitchFamily="34" charset="0"/>
                <a:cs typeface="Calibri" panose="020F0502020204030204" pitchFamily="34" charset="0"/>
              </a:rPr>
              <a:t>Dummettian</a:t>
            </a:r>
            <a:r>
              <a:rPr lang="en-GB" sz="2600" kern="100" dirty="0">
                <a:effectLst/>
                <a:latin typeface="Calibri" panose="020F0502020204030204" pitchFamily="34" charset="0"/>
                <a:ea typeface="Calibri" panose="020F0502020204030204" pitchFamily="34" charset="0"/>
                <a:cs typeface="Calibri" panose="020F0502020204030204" pitchFamily="34" charset="0"/>
              </a:rPr>
              <a:t> </a:t>
            </a:r>
            <a:r>
              <a:rPr lang="en-GB" sz="2600" kern="100" dirty="0" err="1">
                <a:effectLst/>
                <a:latin typeface="Calibri" panose="020F0502020204030204" pitchFamily="34" charset="0"/>
                <a:ea typeface="Calibri" panose="020F0502020204030204" pitchFamily="34" charset="0"/>
                <a:cs typeface="Calibri" panose="020F0502020204030204" pitchFamily="34" charset="0"/>
              </a:rPr>
              <a:t>assertibility</a:t>
            </a:r>
            <a:r>
              <a:rPr lang="en-GB" sz="2600" kern="100" dirty="0">
                <a:effectLst/>
                <a:latin typeface="Calibri" panose="020F0502020204030204" pitchFamily="34" charset="0"/>
                <a:ea typeface="Calibri" panose="020F0502020204030204" pitchFamily="34" charset="0"/>
                <a:cs typeface="Calibri" panose="020F0502020204030204" pitchFamily="34" charset="0"/>
              </a:rPr>
              <a:t> conditions, use theories, . . .)</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0"/>
              </a:spcBef>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This does at least say something (roughly) true about truth conditions, and so gives part of the explanatory story, but it doesn’t really explain where truth conditions come from, since the notion of “correctness” is hanging in thin air.</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a:extLst>
              <a:ext uri="{FF2B5EF4-FFF2-40B4-BE49-F238E27FC236}">
                <a16:creationId xmlns:a16="http://schemas.microsoft.com/office/drawing/2014/main" id="{E5BF6F13-CE1F-1BB0-2C9A-DDF29A8E5139}"/>
              </a:ext>
            </a:extLst>
          </p:cNvPr>
          <p:cNvSpPr>
            <a:spLocks noGrp="1" noChangeArrowheads="1"/>
          </p:cNvSpPr>
          <p:nvPr>
            <p:ph type="title"/>
          </p:nvPr>
        </p:nvSpPr>
        <p:spPr>
          <a:xfrm>
            <a:off x="457200" y="274638"/>
            <a:ext cx="8229600" cy="1173162"/>
          </a:xfrm>
        </p:spPr>
        <p:txBody>
          <a:bodyPr/>
          <a:lstStyle/>
          <a:p>
            <a:r>
              <a:rPr lang="en-GB" sz="60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Normativism</a:t>
            </a:r>
            <a:endParaRPr lang="en-GB" sz="60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482" name="Rectangle 3">
            <a:extLst>
              <a:ext uri="{FF2B5EF4-FFF2-40B4-BE49-F238E27FC236}">
                <a16:creationId xmlns:a16="http://schemas.microsoft.com/office/drawing/2014/main" id="{94872BD7-2456-4A34-5148-DA53D5154B7D}"/>
              </a:ext>
            </a:extLst>
          </p:cNvPr>
          <p:cNvSpPr>
            <a:spLocks noGrp="1" noChangeArrowheads="1"/>
          </p:cNvSpPr>
          <p:nvPr>
            <p:ph type="body" idx="1"/>
          </p:nvPr>
        </p:nvSpPr>
        <p:spPr>
          <a:xfrm>
            <a:off x="1143000" y="1676400"/>
            <a:ext cx="6934200" cy="4449763"/>
          </a:xfrm>
        </p:spPr>
        <p:txBody>
          <a:bodyPr/>
          <a:lstStyle/>
          <a:p>
            <a:pPr marL="0" indent="0">
              <a:spcBef>
                <a:spcPts val="18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It’s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correct</a:t>
            </a:r>
            <a:r>
              <a:rPr lang="en-GB" sz="2500" kern="100" dirty="0">
                <a:effectLst/>
                <a:latin typeface="Calibri" panose="020F0502020204030204" pitchFamily="34" charset="0"/>
                <a:ea typeface="Calibri" panose="020F0502020204030204" pitchFamily="34" charset="0"/>
                <a:cs typeface="Calibri" panose="020F0502020204030204" pitchFamily="34" charset="0"/>
              </a:rPr>
              <a:t> to say “red”, or to mentally activate some syntactic vehicle of thought, when presented with something red. Where does that come from? Past usage? Community practice? The “rule-following considerations” are a reductio of the idea that meaning is so fixed.</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8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Far better to give some independent account of why those vehicles have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red</a:t>
            </a:r>
            <a:r>
              <a:rPr lang="en-GB" sz="2500" kern="100" dirty="0">
                <a:effectLst/>
                <a:latin typeface="Calibri" panose="020F0502020204030204" pitchFamily="34" charset="0"/>
                <a:ea typeface="Calibri" panose="020F0502020204030204" pitchFamily="34" charset="0"/>
                <a:cs typeface="Calibri" panose="020F0502020204030204" pitchFamily="34" charset="0"/>
              </a:rPr>
              <a:t> as their truth condition, and then use that to explain why you ought to use them accordingly.</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50139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593C8CF-088C-BDBF-D205-94D0687E5F66}"/>
              </a:ext>
            </a:extLst>
          </p:cNvPr>
          <p:cNvSpPr>
            <a:spLocks noGrp="1" noChangeArrowheads="1"/>
          </p:cNvSpPr>
          <p:nvPr>
            <p:ph type="title"/>
          </p:nvPr>
        </p:nvSpPr>
        <p:spPr>
          <a:xfrm>
            <a:off x="457200" y="274638"/>
            <a:ext cx="8229600" cy="1325562"/>
          </a:xfrm>
        </p:spPr>
        <p:txBody>
          <a:bodyPr/>
          <a:lstStyle/>
          <a:p>
            <a:pPr eaLnBrk="1" hangingPunct="1"/>
            <a:r>
              <a:rPr lang="en-GB" sz="4800" b="1" dirty="0">
                <a:solidFill>
                  <a:srgbClr val="C00000"/>
                </a:solidFill>
                <a:effectLst/>
                <a:ea typeface="Calibri" panose="020F0502020204030204" pitchFamily="34" charset="0"/>
                <a:cs typeface="Calibri" panose="020F0502020204030204" pitchFamily="34" charset="0"/>
              </a:rPr>
              <a:t>Causal Semantics</a:t>
            </a:r>
            <a:endParaRPr lang="en-US" altLang="en-US" sz="4800" b="1" u="sng" dirty="0">
              <a:solidFill>
                <a:srgbClr val="C00000"/>
              </a:solidFill>
            </a:endParaRPr>
          </a:p>
        </p:txBody>
      </p:sp>
      <p:sp>
        <p:nvSpPr>
          <p:cNvPr id="21506" name="Rectangle 3">
            <a:extLst>
              <a:ext uri="{FF2B5EF4-FFF2-40B4-BE49-F238E27FC236}">
                <a16:creationId xmlns:a16="http://schemas.microsoft.com/office/drawing/2014/main" id="{B7390013-32E7-26A5-3F2E-464DE0F2E3F2}"/>
              </a:ext>
            </a:extLst>
          </p:cNvPr>
          <p:cNvSpPr>
            <a:spLocks noGrp="1" noChangeArrowheads="1"/>
          </p:cNvSpPr>
          <p:nvPr>
            <p:ph type="body" idx="1"/>
          </p:nvPr>
        </p:nvSpPr>
        <p:spPr>
          <a:xfrm>
            <a:off x="1219200" y="1600200"/>
            <a:ext cx="6858000" cy="4525963"/>
          </a:xfrm>
        </p:spPr>
        <p:txBody>
          <a:bodyPr/>
          <a:lstStyle/>
          <a:p>
            <a:pPr marL="0" indent="0">
              <a:spcBef>
                <a:spcPts val="17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Why not just take the </a:t>
            </a:r>
            <a:r>
              <a:rPr lang="en-GB" sz="2800" kern="100" dirty="0" err="1">
                <a:effectLst/>
                <a:latin typeface="Calibri" panose="020F0502020204030204" pitchFamily="34" charset="0"/>
                <a:ea typeface="Calibri" panose="020F0502020204030204" pitchFamily="34" charset="0"/>
                <a:cs typeface="Calibri" panose="020F0502020204030204" pitchFamily="34" charset="0"/>
              </a:rPr>
              <a:t>computationalist</a:t>
            </a:r>
            <a:r>
              <a:rPr lang="en-GB" sz="2800" kern="100" dirty="0">
                <a:effectLst/>
                <a:latin typeface="Calibri" panose="020F0502020204030204" pitchFamily="34" charset="0"/>
                <a:ea typeface="Calibri" panose="020F0502020204030204" pitchFamily="34" charset="0"/>
                <a:cs typeface="Calibri" panose="020F0502020204030204" pitchFamily="34" charset="0"/>
              </a:rPr>
              <a:t> approach and extent it outside the head? So, at first pass, we might say that a vehicle of indicative thought represents those circumstances that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cause</a:t>
            </a:r>
            <a:r>
              <a:rPr lang="en-GB" sz="2800" kern="100" dirty="0">
                <a:effectLst/>
                <a:latin typeface="Calibri" panose="020F0502020204030204" pitchFamily="34" charset="0"/>
                <a:ea typeface="Calibri" panose="020F0502020204030204" pitchFamily="34" charset="0"/>
                <a:cs typeface="Calibri" panose="020F0502020204030204" pitchFamily="34" charset="0"/>
              </a:rPr>
              <a:t> it.</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7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This offers a cogent story of where truth conditions come from, and of their explanatory significance (we use them to predict and explain people’s thoughts).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E593C8CF-088C-BDBF-D205-94D0687E5F66}"/>
              </a:ext>
            </a:extLst>
          </p:cNvPr>
          <p:cNvSpPr>
            <a:spLocks noGrp="1" noChangeArrowheads="1"/>
          </p:cNvSpPr>
          <p:nvPr>
            <p:ph type="title"/>
          </p:nvPr>
        </p:nvSpPr>
        <p:spPr>
          <a:xfrm>
            <a:off x="457200" y="274638"/>
            <a:ext cx="8229600" cy="1325562"/>
          </a:xfrm>
        </p:spPr>
        <p:txBody>
          <a:bodyPr/>
          <a:lstStyle/>
          <a:p>
            <a:pPr eaLnBrk="1" hangingPunct="1"/>
            <a:r>
              <a:rPr lang="en-GB" sz="4800" b="1" dirty="0">
                <a:solidFill>
                  <a:srgbClr val="C00000"/>
                </a:solidFill>
                <a:effectLst/>
                <a:ea typeface="Calibri" panose="020F0502020204030204" pitchFamily="34" charset="0"/>
                <a:cs typeface="Calibri" panose="020F0502020204030204" pitchFamily="34" charset="0"/>
              </a:rPr>
              <a:t>Causal Semantics</a:t>
            </a:r>
            <a:endParaRPr lang="en-US" altLang="en-US" sz="4800" b="1" u="sng" dirty="0">
              <a:solidFill>
                <a:srgbClr val="C00000"/>
              </a:solidFill>
            </a:endParaRPr>
          </a:p>
        </p:txBody>
      </p:sp>
      <p:sp>
        <p:nvSpPr>
          <p:cNvPr id="21506" name="Rectangle 3">
            <a:extLst>
              <a:ext uri="{FF2B5EF4-FFF2-40B4-BE49-F238E27FC236}">
                <a16:creationId xmlns:a16="http://schemas.microsoft.com/office/drawing/2014/main" id="{B7390013-32E7-26A5-3F2E-464DE0F2E3F2}"/>
              </a:ext>
            </a:extLst>
          </p:cNvPr>
          <p:cNvSpPr>
            <a:spLocks noGrp="1" noChangeArrowheads="1"/>
          </p:cNvSpPr>
          <p:nvPr>
            <p:ph type="body" idx="1"/>
          </p:nvPr>
        </p:nvSpPr>
        <p:spPr>
          <a:xfrm>
            <a:off x="1066800" y="1676400"/>
            <a:ext cx="7010400" cy="4449763"/>
          </a:xfrm>
        </p:spPr>
        <p:txBody>
          <a:bodyPr/>
          <a:lstStyle/>
          <a:p>
            <a:pPr marL="0" indent="0">
              <a:spcBef>
                <a:spcPts val="17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However, this is radically at odds with the role of truth conditions in everyday thought and cognitive science, since it pretty much rules out the possibility of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false</a:t>
            </a:r>
            <a:r>
              <a:rPr lang="en-GB" sz="2400" kern="100" dirty="0">
                <a:effectLst/>
                <a:latin typeface="Calibri" panose="020F0502020204030204" pitchFamily="34" charset="0"/>
                <a:ea typeface="Calibri" panose="020F0502020204030204" pitchFamily="34" charset="0"/>
                <a:cs typeface="Calibri" panose="020F0502020204030204" pitchFamily="34" charset="0"/>
              </a:rPr>
              <a:t> thoughts.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7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What about distinguishing some privileged set of causes (as in </a:t>
            </a:r>
            <a:r>
              <a:rPr lang="en-GB" sz="2400" kern="100" dirty="0" err="1">
                <a:effectLst/>
                <a:latin typeface="Calibri" panose="020F0502020204030204" pitchFamily="34" charset="0"/>
                <a:ea typeface="Calibri" panose="020F0502020204030204" pitchFamily="34" charset="0"/>
                <a:cs typeface="Calibri" panose="020F0502020204030204" pitchFamily="34" charset="0"/>
              </a:rPr>
              <a:t>Fodor’s</a:t>
            </a:r>
            <a:r>
              <a:rPr lang="en-GB" sz="2400" kern="100" dirty="0">
                <a:effectLst/>
                <a:latin typeface="Calibri" panose="020F0502020204030204" pitchFamily="34" charset="0"/>
                <a:ea typeface="Calibri" panose="020F0502020204030204" pitchFamily="34" charset="0"/>
                <a:cs typeface="Calibri" panose="020F0502020204030204" pitchFamily="34" charset="0"/>
              </a:rPr>
              <a:t> asymmetric dependence theory)? But with this ad hoc move we lose our account of the explanatory significance of truth conditions. (What’s so specially interesting about thoughts caused in that privileged way?)</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2105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1219200" y="1752600"/>
            <a:ext cx="6858000" cy="4373563"/>
          </a:xfrm>
        </p:spPr>
        <p:txBody>
          <a:bodyPr/>
          <a:lstStyle/>
          <a:p>
            <a:pPr marL="0" indent="0">
              <a:spcBef>
                <a:spcPts val="18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So we’ve far focused on inputs—what (ought to) cause the vehicle.</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8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But what makes something a representation is not how it is caused, but how it is used/ taken/ interpreted. </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800"/>
              </a:spcBef>
              <a:buNone/>
            </a:pPr>
            <a:r>
              <a:rPr lang="en-GB" sz="2500" kern="100" dirty="0">
                <a:latin typeface="Calibri" panose="020F0502020204030204" pitchFamily="34" charset="0"/>
                <a:ea typeface="Calibri" panose="020F0502020204030204" pitchFamily="34" charset="0"/>
                <a:cs typeface="Calibri" panose="020F0502020204030204" pitchFamily="34" charset="0"/>
              </a:rPr>
              <a:t>I</a:t>
            </a:r>
            <a:r>
              <a:rPr lang="en-GB" sz="2500" kern="100" dirty="0">
                <a:effectLst/>
                <a:latin typeface="Calibri" panose="020F0502020204030204" pitchFamily="34" charset="0"/>
                <a:ea typeface="Calibri" panose="020F0502020204030204" pitchFamily="34" charset="0"/>
                <a:cs typeface="Calibri" panose="020F0502020204030204" pitchFamily="34" charset="0"/>
              </a:rPr>
              <a:t>nterpretation </a:t>
            </a:r>
            <a:r>
              <a:rPr lang="en-GB" sz="2500" kern="100" dirty="0">
                <a:latin typeface="Calibri" panose="020F0502020204030204" pitchFamily="34" charset="0"/>
                <a:ea typeface="Calibri" panose="020F0502020204030204" pitchFamily="34" charset="0"/>
                <a:cs typeface="Calibri" panose="020F0502020204030204" pitchFamily="34" charset="0"/>
              </a:rPr>
              <a:t>here doesn’t mean</a:t>
            </a:r>
            <a:r>
              <a:rPr lang="en-GB" sz="2500" kern="100" dirty="0">
                <a:effectLst/>
                <a:latin typeface="Calibri" panose="020F0502020204030204" pitchFamily="34" charset="0"/>
                <a:ea typeface="Calibri" panose="020F0502020204030204" pitchFamily="34" charset="0"/>
                <a:cs typeface="Calibri" panose="020F0502020204030204" pitchFamily="34" charset="0"/>
              </a:rPr>
              <a:t> forming a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representation</a:t>
            </a:r>
            <a:r>
              <a:rPr lang="en-GB" sz="2500" kern="100" dirty="0">
                <a:effectLst/>
                <a:latin typeface="Calibri" panose="020F0502020204030204" pitchFamily="34" charset="0"/>
                <a:ea typeface="Calibri" panose="020F0502020204030204" pitchFamily="34" charset="0"/>
                <a:cs typeface="Calibri" panose="020F0502020204030204" pitchFamily="34" charset="0"/>
              </a:rPr>
              <a:t> that S means that P (that would be regressive). Rather </a:t>
            </a:r>
            <a:r>
              <a:rPr lang="en-GB" sz="2500" kern="100" dirty="0">
                <a:latin typeface="Calibri" panose="020F0502020204030204" pitchFamily="34" charset="0"/>
                <a:ea typeface="Calibri" panose="020F0502020204030204" pitchFamily="34" charset="0"/>
                <a:cs typeface="Calibri" panose="020F0502020204030204" pitchFamily="34" charset="0"/>
              </a:rPr>
              <a:t>it means</a:t>
            </a:r>
            <a:r>
              <a:rPr lang="en-GB" sz="2500" kern="100" dirty="0">
                <a:effectLst/>
                <a:latin typeface="Calibri" panose="020F0502020204030204" pitchFamily="34" charset="0"/>
                <a:ea typeface="Calibri" panose="020F0502020204030204" pitchFamily="34" charset="0"/>
                <a:cs typeface="Calibri" panose="020F0502020204030204" pitchFamily="34" charset="0"/>
              </a:rPr>
              <a:t>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acting</a:t>
            </a:r>
            <a:r>
              <a:rPr lang="en-GB" sz="2500" kern="100" dirty="0">
                <a:effectLst/>
                <a:latin typeface="Calibri" panose="020F0502020204030204" pitchFamily="34" charset="0"/>
                <a:ea typeface="Calibri" panose="020F0502020204030204" pitchFamily="34" charset="0"/>
                <a:cs typeface="Calibri" panose="020F0502020204030204" pitchFamily="34" charset="0"/>
              </a:rPr>
              <a:t> in response to S in a way appropriate to P</a:t>
            </a:r>
            <a:r>
              <a:rPr lang="en-GB" sz="2500" kern="100" dirty="0">
                <a:latin typeface="Calibri" panose="020F0502020204030204" pitchFamily="34" charset="0"/>
                <a:ea typeface="Calibri" panose="020F0502020204030204" pitchFamily="34" charset="0"/>
                <a:cs typeface="Calibri" panose="020F0502020204030204" pitchFamily="34" charset="0"/>
              </a:rPr>
              <a:t> (</a:t>
            </a:r>
            <a:r>
              <a:rPr lang="en-GB" sz="2500" kern="100" dirty="0" err="1">
                <a:latin typeface="Calibri" panose="020F0502020204030204" pitchFamily="34" charset="0"/>
                <a:ea typeface="Calibri" panose="020F0502020204030204" pitchFamily="34" charset="0"/>
                <a:cs typeface="Calibri" panose="020F0502020204030204" pitchFamily="34" charset="0"/>
              </a:rPr>
              <a:t>cf</a:t>
            </a:r>
            <a:r>
              <a:rPr lang="en-GB" sz="2500" kern="100" dirty="0">
                <a:effectLst/>
                <a:latin typeface="Calibri" panose="020F0502020204030204" pitchFamily="34" charset="0"/>
                <a:ea typeface="Calibri" panose="020F0502020204030204" pitchFamily="34" charset="0"/>
                <a:cs typeface="Calibri" panose="020F0502020204030204" pitchFamily="34" charset="0"/>
              </a:rPr>
              <a:t> vervet monkeys).</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1066800" y="1752600"/>
            <a:ext cx="7010400" cy="4373563"/>
          </a:xfrm>
        </p:spPr>
        <p:txBody>
          <a:bodyPr/>
          <a:lstStyle/>
          <a:p>
            <a:pPr marL="0" indent="0">
              <a:spcBef>
                <a:spcPts val="1600"/>
              </a:spcBef>
              <a:buNone/>
            </a:pPr>
            <a:r>
              <a:rPr lang="en-GB" sz="2200" kern="100" dirty="0">
                <a:effectLst/>
                <a:latin typeface="Calibri" panose="020F0502020204030204" pitchFamily="34" charset="0"/>
                <a:ea typeface="Calibri" panose="020F0502020204030204" pitchFamily="34" charset="0"/>
                <a:cs typeface="Calibri" panose="020F0502020204030204" pitchFamily="34" charset="0"/>
              </a:rPr>
              <a:t>Producer D generates S in response to input I; consumer C responds to S with B which will produce success S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if P</a:t>
            </a:r>
            <a:r>
              <a:rPr lang="en-GB" sz="2200" kern="100" dirty="0">
                <a:effectLst/>
                <a:latin typeface="Calibri" panose="020F0502020204030204" pitchFamily="34" charset="0"/>
                <a:ea typeface="Calibri" panose="020F0502020204030204" pitchFamily="34" charset="0"/>
                <a:cs typeface="Calibri" panose="020F0502020204030204" pitchFamily="34" charset="0"/>
              </a:rPr>
              <a:t>. P is then the truth condition of S.</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600"/>
              </a:spcBef>
              <a:buNone/>
            </a:pPr>
            <a:r>
              <a:rPr lang="en-GB" sz="2200" kern="100" dirty="0">
                <a:effectLst/>
                <a:latin typeface="Calibri" panose="020F0502020204030204" pitchFamily="34" charset="0"/>
                <a:ea typeface="Calibri" panose="020F0502020204030204" pitchFamily="34" charset="0"/>
                <a:cs typeface="Calibri" panose="020F0502020204030204" pitchFamily="34" charset="0"/>
              </a:rPr>
              <a:t>We can now also see how representation fits into the causal order.</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600"/>
              </a:spcBef>
              <a:buNone/>
            </a:pPr>
            <a:r>
              <a:rPr lang="en-GB" sz="2200" kern="100" dirty="0">
                <a:effectLst/>
                <a:latin typeface="Calibri" panose="020F0502020204030204" pitchFamily="34" charset="0"/>
                <a:ea typeface="Calibri" panose="020F0502020204030204" pitchFamily="34" charset="0"/>
                <a:cs typeface="Calibri" panose="020F0502020204030204" pitchFamily="34" charset="0"/>
              </a:rPr>
              <a:t>First I causes</a:t>
            </a:r>
            <a:r>
              <a:rPr lang="en-GB" sz="2200" kern="100" dirty="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GB" sz="2200" kern="100" dirty="0">
                <a:effectLst/>
                <a:latin typeface="Calibri" panose="020F0502020204030204" pitchFamily="34" charset="0"/>
                <a:ea typeface="Calibri" panose="020F0502020204030204" pitchFamily="34" charset="0"/>
                <a:cs typeface="Calibri" panose="020F0502020204030204" pitchFamily="34" charset="0"/>
              </a:rPr>
              <a:t> S causes</a:t>
            </a:r>
            <a:r>
              <a:rPr lang="en-GB" sz="2200" kern="100" dirty="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GB" sz="2200" kern="100" dirty="0">
                <a:effectLst/>
                <a:latin typeface="Calibri" panose="020F0502020204030204" pitchFamily="34" charset="0"/>
                <a:ea typeface="Calibri" panose="020F0502020204030204" pitchFamily="34" charset="0"/>
                <a:cs typeface="Calibri" panose="020F0502020204030204" pitchFamily="34" charset="0"/>
              </a:rPr>
              <a:t> B (just as the </a:t>
            </a:r>
            <a:r>
              <a:rPr lang="en-GB" sz="2200" kern="100" dirty="0" err="1">
                <a:effectLst/>
                <a:latin typeface="Calibri" panose="020F0502020204030204" pitchFamily="34" charset="0"/>
                <a:ea typeface="Calibri" panose="020F0502020204030204" pitchFamily="34" charset="0"/>
                <a:cs typeface="Calibri" panose="020F0502020204030204" pitchFamily="34" charset="0"/>
              </a:rPr>
              <a:t>computationalists</a:t>
            </a:r>
            <a:r>
              <a:rPr lang="en-GB" sz="2200" kern="100" dirty="0">
                <a:effectLst/>
                <a:latin typeface="Calibri" panose="020F0502020204030204" pitchFamily="34" charset="0"/>
                <a:ea typeface="Calibri" panose="020F0502020204030204" pitchFamily="34" charset="0"/>
                <a:cs typeface="Calibri" panose="020F0502020204030204" pitchFamily="34" charset="0"/>
              </a:rPr>
              <a:t> have it). But then, in addition,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in those cases</a:t>
            </a:r>
            <a:r>
              <a:rPr lang="en-GB" sz="2200" kern="100" dirty="0">
                <a:effectLst/>
                <a:latin typeface="Calibri" panose="020F0502020204030204" pitchFamily="34" charset="0"/>
                <a:ea typeface="Calibri" panose="020F0502020204030204" pitchFamily="34" charset="0"/>
                <a:cs typeface="Calibri" panose="020F0502020204030204" pitchFamily="34" charset="0"/>
              </a:rPr>
              <a:t> where R is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true</a:t>
            </a:r>
            <a:r>
              <a:rPr lang="en-GB" sz="2200" kern="100" dirty="0">
                <a:effectLst/>
                <a:latin typeface="Calibri" panose="020F0502020204030204" pitchFamily="34" charset="0"/>
                <a:ea typeface="Calibri" panose="020F0502020204030204" pitchFamily="34" charset="0"/>
                <a:cs typeface="Calibri" panose="020F0502020204030204" pitchFamily="34" charset="0"/>
              </a:rPr>
              <a:t>—</a:t>
            </a:r>
            <a:r>
              <a:rPr lang="en-GB" sz="2200" kern="100" dirty="0" err="1">
                <a:effectLst/>
                <a:latin typeface="Calibri" panose="020F0502020204030204" pitchFamily="34" charset="0"/>
                <a:ea typeface="Calibri" panose="020F0502020204030204" pitchFamily="34" charset="0"/>
                <a:cs typeface="Calibri" panose="020F0502020204030204" pitchFamily="34" charset="0"/>
              </a:rPr>
              <a:t>ie</a:t>
            </a:r>
            <a:r>
              <a:rPr lang="en-GB" sz="2200" kern="100" dirty="0">
                <a:effectLst/>
                <a:latin typeface="Calibri" panose="020F0502020204030204" pitchFamily="34" charset="0"/>
                <a:ea typeface="Calibri" panose="020F0502020204030204" pitchFamily="34" charset="0"/>
                <a:cs typeface="Calibri" panose="020F0502020204030204" pitchFamily="34" charset="0"/>
              </a:rPr>
              <a:t> P obtains—we will not only get B but S. (Note that having the abstract truth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condition</a:t>
            </a:r>
            <a:r>
              <a:rPr lang="en-GB" sz="2200" kern="100" dirty="0">
                <a:effectLst/>
                <a:latin typeface="Calibri" panose="020F0502020204030204" pitchFamily="34" charset="0"/>
                <a:ea typeface="Calibri" panose="020F0502020204030204" pitchFamily="34" charset="0"/>
                <a:cs typeface="Calibri" panose="020F0502020204030204" pitchFamily="34" charset="0"/>
              </a:rPr>
              <a:t> doesn’t cause anything. Rather it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programmes</a:t>
            </a:r>
            <a:r>
              <a:rPr lang="en-GB" sz="2200" kern="100" dirty="0">
                <a:effectLst/>
                <a:latin typeface="Calibri" panose="020F0502020204030204" pitchFamily="34" charset="0"/>
                <a:ea typeface="Calibri" panose="020F0502020204030204" pitchFamily="34" charset="0"/>
                <a:cs typeface="Calibri" panose="020F0502020204030204" pitchFamily="34" charset="0"/>
              </a:rPr>
              <a:t> for the truth </a:t>
            </a:r>
            <a:r>
              <a:rPr lang="en-GB" sz="2200" i="1" kern="100" dirty="0">
                <a:effectLst/>
                <a:latin typeface="Calibri" panose="020F0502020204030204" pitchFamily="34" charset="0"/>
                <a:ea typeface="Calibri" panose="020F0502020204030204" pitchFamily="34" charset="0"/>
                <a:cs typeface="Calibri" panose="020F0502020204030204" pitchFamily="34" charset="0"/>
              </a:rPr>
              <a:t>maker</a:t>
            </a:r>
            <a:r>
              <a:rPr lang="en-GB" sz="2200" kern="100" dirty="0">
                <a:effectLst/>
                <a:latin typeface="Calibri" panose="020F0502020204030204" pitchFamily="34" charset="0"/>
                <a:ea typeface="Calibri" panose="020F0502020204030204" pitchFamily="34" charset="0"/>
                <a:cs typeface="Calibri" panose="020F0502020204030204" pitchFamily="34" charset="0"/>
              </a:rPr>
              <a:t> that will combine with B to cause</a:t>
            </a:r>
            <a:r>
              <a:rPr lang="en-GB" sz="2200" kern="100" dirty="0">
                <a:effectLst/>
                <a:latin typeface="Calibri" panose="020F0502020204030204" pitchFamily="34" charset="0"/>
                <a:ea typeface="Calibri" panose="020F0502020204030204" pitchFamily="34" charset="0"/>
                <a:cs typeface="Calibri" panose="020F0502020204030204" pitchFamily="34" charset="0"/>
                <a:sym typeface="Wingdings" pitchFamily="2" charset="2"/>
              </a:rPr>
              <a:t></a:t>
            </a:r>
            <a:r>
              <a:rPr lang="en-GB" sz="2200" kern="100" dirty="0">
                <a:effectLst/>
                <a:latin typeface="Calibri" panose="020F0502020204030204" pitchFamily="34" charset="0"/>
                <a:ea typeface="Calibri" panose="020F0502020204030204" pitchFamily="34" charset="0"/>
                <a:cs typeface="Calibri" panose="020F0502020204030204" pitchFamily="34" charset="0"/>
              </a:rPr>
              <a:t> S.)</a:t>
            </a: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67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1066800" y="1600200"/>
            <a:ext cx="7010400" cy="4525963"/>
          </a:xfrm>
        </p:spPr>
        <p:txBody>
          <a:bodyPr/>
          <a:lstStyle/>
          <a:p>
            <a:pPr marL="0" indent="0">
              <a:spcBef>
                <a:spcPts val="17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Unlike input-orientated approaches, this leaves plenty of room for falsity and irrationality. </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7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(Karen Neander speaks of Ss having the function to be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caused by</a:t>
            </a:r>
            <a:r>
              <a:rPr lang="en-GB" sz="2500" kern="100" dirty="0">
                <a:effectLst/>
                <a:latin typeface="Calibri" panose="020F0502020204030204" pitchFamily="34" charset="0"/>
                <a:ea typeface="Calibri" panose="020F0502020204030204" pitchFamily="34" charset="0"/>
                <a:cs typeface="Calibri" panose="020F0502020204030204" pitchFamily="34" charset="0"/>
              </a:rPr>
              <a:t> proximal Ps. But functions are always to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produce effects</a:t>
            </a:r>
            <a:r>
              <a:rPr lang="en-GB" sz="2500" kern="100" dirty="0">
                <a:effectLst/>
                <a:latin typeface="Calibri" panose="020F0502020204030204" pitchFamily="34" charset="0"/>
                <a:ea typeface="Calibri" panose="020F0502020204030204" pitchFamily="34" charset="0"/>
                <a:cs typeface="Calibri" panose="020F0502020204030204" pitchFamily="34" charset="0"/>
              </a:rPr>
              <a:t>, not to be caused by something.</a:t>
            </a:r>
          </a:p>
          <a:p>
            <a:pPr marL="0" indent="0">
              <a:spcBef>
                <a:spcPts val="1700"/>
              </a:spcBef>
              <a:buNone/>
            </a:pPr>
            <a:r>
              <a:rPr lang="en-GB" sz="2500" kern="100" dirty="0">
                <a:effectLst/>
                <a:latin typeface="Calibri" panose="020F0502020204030204" pitchFamily="34" charset="0"/>
                <a:ea typeface="Calibri" panose="020F0502020204030204" pitchFamily="34" charset="0"/>
                <a:cs typeface="Calibri" panose="020F0502020204030204" pitchFamily="34" charset="0"/>
              </a:rPr>
              <a:t>Neander doesn’t like saying that a healthy bird fooled by a toy worm is malfunctioning, because she equates harmful malfunction with disease. But she’d do better to say disease equals harmful </a:t>
            </a:r>
            <a:r>
              <a:rPr lang="en-GB" sz="2500" i="1" kern="100" dirty="0">
                <a:effectLst/>
                <a:latin typeface="Calibri" panose="020F0502020204030204" pitchFamily="34" charset="0"/>
                <a:ea typeface="Calibri" panose="020F0502020204030204" pitchFamily="34" charset="0"/>
                <a:cs typeface="Calibri" panose="020F0502020204030204" pitchFamily="34" charset="0"/>
              </a:rPr>
              <a:t>internal</a:t>
            </a:r>
            <a:r>
              <a:rPr lang="en-GB" sz="2500" kern="100" dirty="0">
                <a:effectLst/>
                <a:latin typeface="Calibri" panose="020F0502020204030204" pitchFamily="34" charset="0"/>
                <a:ea typeface="Calibri" panose="020F0502020204030204" pitchFamily="34" charset="0"/>
                <a:cs typeface="Calibri" panose="020F0502020204030204" pitchFamily="34" charset="0"/>
              </a:rPr>
              <a:t> malfunction.)</a:t>
            </a:r>
            <a:endParaRPr lang="en-GB" sz="25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067935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228600"/>
            <a:ext cx="8229600" cy="12954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914400" y="1524000"/>
            <a:ext cx="7162800" cy="4602163"/>
          </a:xfrm>
        </p:spPr>
        <p:txBody>
          <a:bodyPr/>
          <a:lstStyle/>
          <a:p>
            <a:pPr marL="0" indent="0">
              <a:spcBef>
                <a:spcPts val="13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There’s lots to say about </a:t>
            </a:r>
            <a:r>
              <a:rPr lang="en-GB" sz="2300" kern="100" dirty="0" err="1">
                <a:effectLst/>
                <a:latin typeface="Calibri" panose="020F0502020204030204" pitchFamily="34" charset="0"/>
                <a:ea typeface="Calibri" panose="020F0502020204030204" pitchFamily="34" charset="0"/>
                <a:cs typeface="Calibri" panose="020F0502020204030204" pitchFamily="34" charset="0"/>
              </a:rPr>
              <a:t>swampman</a:t>
            </a:r>
            <a:r>
              <a:rPr lang="en-GB" sz="2300" kern="100" dirty="0">
                <a:effectLst/>
                <a:latin typeface="Calibri" panose="020F0502020204030204" pitchFamily="34" charset="0"/>
                <a:ea typeface="Calibri" panose="020F0502020204030204" pitchFamily="34" charset="0"/>
                <a:cs typeface="Calibri" panose="020F0502020204030204" pitchFamily="34" charset="0"/>
              </a:rPr>
              <a:t>, aetiological and non-aetiological functions, non-biological notions of function, and so on.</a:t>
            </a:r>
            <a:endParaRPr lang="en-GB" sz="23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3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But let us suppose we have some working notion of the purposes of cognitive systems </a:t>
            </a:r>
            <a:r>
              <a:rPr lang="en-GB" sz="2300" i="1" kern="100" dirty="0">
                <a:effectLst/>
                <a:latin typeface="Calibri" panose="020F0502020204030204" pitchFamily="34" charset="0"/>
                <a:ea typeface="Calibri" panose="020F0502020204030204" pitchFamily="34" charset="0"/>
                <a:cs typeface="Calibri" panose="020F0502020204030204" pitchFamily="34" charset="0"/>
              </a:rPr>
              <a:t>and their subsystems</a:t>
            </a:r>
            <a:r>
              <a:rPr lang="en-GB" sz="2300" kern="100" dirty="0">
                <a:effectLst/>
                <a:latin typeface="Calibri" panose="020F0502020204030204" pitchFamily="34" charset="0"/>
                <a:ea typeface="Calibri" panose="020F0502020204030204" pitchFamily="34" charset="0"/>
                <a:cs typeface="Calibri" panose="020F0502020204030204" pitchFamily="34" charset="0"/>
              </a:rPr>
              <a:t>. Once we decompose organisms into subsystems (Cummins), we don’t need to think of purposes solely as biological survival and reproduction.</a:t>
            </a:r>
          </a:p>
          <a:p>
            <a:pPr marL="0" indent="0">
              <a:spcBef>
                <a:spcPts val="13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Thus the heart’s specific proximal function is to pump blood. If this doesn’t oxygenate the tissues, because the lungs aren’t working, the heart’s still doing its job.</a:t>
            </a:r>
            <a:endParaRPr lang="en-GB" sz="2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9162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1066800" y="1752600"/>
            <a:ext cx="7010400" cy="4373563"/>
          </a:xfrm>
        </p:spPr>
        <p:txBody>
          <a:bodyPr/>
          <a:lstStyle/>
          <a:p>
            <a:pPr marL="0" indent="0">
              <a:spcBef>
                <a:spcPts val="1800"/>
              </a:spcBef>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In particular, </a:t>
            </a:r>
            <a:r>
              <a:rPr lang="en-GB" sz="2600" i="1" kern="100" dirty="0">
                <a:effectLst/>
                <a:latin typeface="Calibri" panose="020F0502020204030204" pitchFamily="34" charset="0"/>
                <a:ea typeface="Calibri" panose="020F0502020204030204" pitchFamily="34" charset="0"/>
                <a:cs typeface="Calibri" panose="020F0502020204030204" pitchFamily="34" charset="0"/>
              </a:rPr>
              <a:t>desires</a:t>
            </a:r>
            <a:r>
              <a:rPr lang="en-GB" sz="2600" kern="100" dirty="0">
                <a:effectLst/>
                <a:latin typeface="Calibri" panose="020F0502020204030204" pitchFamily="34" charset="0"/>
                <a:ea typeface="Calibri" panose="020F0502020204030204" pitchFamily="34" charset="0"/>
                <a:cs typeface="Calibri" panose="020F0502020204030204" pitchFamily="34" charset="0"/>
              </a:rPr>
              <a:t> are aimed at specific proximal results, such as water, or sex, or social esteem . . . (it’s not their fault if these don’t then lead to survival and reproduction). </a:t>
            </a:r>
          </a:p>
          <a:p>
            <a:pPr marL="0" indent="0">
              <a:spcBef>
                <a:spcPts val="1800"/>
              </a:spcBef>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We can think of desires as themselves consumers of representational Ss, which then represent circumstances relevant to achieving their specific ends. The S that tells me what to drink when I am thirsty has the specific function of tracking water. </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7256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3F3B93CD-2EEE-C0D4-9E31-9E56F3B3C094}"/>
              </a:ext>
            </a:extLst>
          </p:cNvPr>
          <p:cNvSpPr>
            <a:spLocks noGrp="1" noChangeArrowheads="1"/>
          </p:cNvSpPr>
          <p:nvPr>
            <p:ph type="title"/>
          </p:nvPr>
        </p:nvSpPr>
        <p:spPr/>
        <p:txBody>
          <a:bodyPr/>
          <a:lstStyle/>
          <a:p>
            <a:pPr eaLnBrk="1" hangingPunct="1"/>
            <a:r>
              <a:rPr lang="en-US" altLang="en-US" sz="4800" b="1" dirty="0">
                <a:solidFill>
                  <a:srgbClr val="C00000"/>
                </a:solidFill>
              </a:rPr>
              <a:t>Plan</a:t>
            </a:r>
            <a:endParaRPr lang="en-US" altLang="en-US" sz="4800" b="1" u="sng" dirty="0">
              <a:solidFill>
                <a:srgbClr val="C00000"/>
              </a:solidFill>
            </a:endParaRPr>
          </a:p>
        </p:txBody>
      </p:sp>
      <p:sp>
        <p:nvSpPr>
          <p:cNvPr id="15362" name="Rectangle 3">
            <a:extLst>
              <a:ext uri="{FF2B5EF4-FFF2-40B4-BE49-F238E27FC236}">
                <a16:creationId xmlns:a16="http://schemas.microsoft.com/office/drawing/2014/main" id="{0FED2B96-FCF5-CAF9-1FAF-2A9CBF6B2E51}"/>
              </a:ext>
            </a:extLst>
          </p:cNvPr>
          <p:cNvSpPr>
            <a:spLocks noGrp="1" noChangeArrowheads="1"/>
          </p:cNvSpPr>
          <p:nvPr>
            <p:ph type="body" idx="1"/>
          </p:nvPr>
        </p:nvSpPr>
        <p:spPr>
          <a:xfrm>
            <a:off x="1905000" y="1752600"/>
            <a:ext cx="6172200" cy="4373563"/>
          </a:xfrm>
        </p:spPr>
        <p:txBody>
          <a:bodyPr/>
          <a:lstStyle/>
          <a:p>
            <a:pPr marL="0" indent="0">
              <a:buNone/>
            </a:pPr>
            <a:endParaRPr lang="en-GB" sz="2400" dirty="0">
              <a:effectLst/>
              <a:ea typeface="Calibri" panose="020F0502020204030204" pitchFamily="34" charset="0"/>
              <a:cs typeface="Calibri" panose="020F0502020204030204" pitchFamily="34" charset="0"/>
            </a:endParaRPr>
          </a:p>
          <a:p>
            <a:r>
              <a:rPr lang="en-GB" sz="2400" dirty="0">
                <a:effectLst/>
                <a:ea typeface="Calibri" panose="020F0502020204030204" pitchFamily="34" charset="0"/>
                <a:cs typeface="Calibri" panose="020F0502020204030204" pitchFamily="34" charset="0"/>
              </a:rPr>
              <a:t>Desiderata</a:t>
            </a:r>
          </a:p>
          <a:p>
            <a:r>
              <a:rPr lang="en-GB" sz="2400" dirty="0">
                <a:ea typeface="Calibri" panose="020F0502020204030204" pitchFamily="34" charset="0"/>
                <a:cs typeface="Calibri" panose="020F0502020204030204" pitchFamily="34" charset="0"/>
              </a:rPr>
              <a:t>Phenomenological Semantics</a:t>
            </a:r>
          </a:p>
          <a:p>
            <a:r>
              <a:rPr lang="en-GB" sz="2400" dirty="0">
                <a:effectLst/>
                <a:ea typeface="Calibri" panose="020F0502020204030204" pitchFamily="34" charset="0"/>
                <a:cs typeface="Calibri" panose="020F0502020204030204" pitchFamily="34" charset="0"/>
              </a:rPr>
              <a:t>Compu</a:t>
            </a:r>
            <a:r>
              <a:rPr lang="en-GB" sz="2400" dirty="0">
                <a:ea typeface="Calibri" panose="020F0502020204030204" pitchFamily="34" charset="0"/>
                <a:cs typeface="Calibri" panose="020F0502020204030204" pitchFamily="34" charset="0"/>
              </a:rPr>
              <a:t>tationalism</a:t>
            </a:r>
          </a:p>
          <a:p>
            <a:r>
              <a:rPr lang="en-GB" sz="2400" dirty="0" err="1">
                <a:effectLst/>
                <a:ea typeface="Calibri" panose="020F0502020204030204" pitchFamily="34" charset="0"/>
                <a:cs typeface="Calibri" panose="020F0502020204030204" pitchFamily="34" charset="0"/>
              </a:rPr>
              <a:t>Interpretationism</a:t>
            </a:r>
            <a:endParaRPr lang="en-GB" sz="2400" dirty="0">
              <a:effectLst/>
              <a:ea typeface="Calibri" panose="020F0502020204030204" pitchFamily="34" charset="0"/>
              <a:cs typeface="Calibri" panose="020F0502020204030204" pitchFamily="34" charset="0"/>
            </a:endParaRPr>
          </a:p>
          <a:p>
            <a:r>
              <a:rPr lang="en-GB" sz="2400" dirty="0">
                <a:ea typeface="Calibri" panose="020F0502020204030204" pitchFamily="34" charset="0"/>
                <a:cs typeface="Calibri" panose="020F0502020204030204" pitchFamily="34" charset="0"/>
              </a:rPr>
              <a:t>Normativism</a:t>
            </a:r>
          </a:p>
          <a:p>
            <a:r>
              <a:rPr lang="en-GB" sz="2400" dirty="0">
                <a:effectLst/>
                <a:ea typeface="Calibri" panose="020F0502020204030204" pitchFamily="34" charset="0"/>
                <a:cs typeface="Calibri" panose="020F0502020204030204" pitchFamily="34" charset="0"/>
              </a:rPr>
              <a:t>Causal Semantics</a:t>
            </a:r>
          </a:p>
          <a:p>
            <a:r>
              <a:rPr lang="en-GB" sz="2400" dirty="0">
                <a:effectLst/>
                <a:ea typeface="Calibri" panose="020F0502020204030204" pitchFamily="34" charset="0"/>
                <a:cs typeface="Calibri" panose="020F0502020204030204" pitchFamily="34" charset="0"/>
              </a:rPr>
              <a:t>Purpose-Based Semantics</a:t>
            </a:r>
            <a:endParaRPr lang="en-GB" sz="24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838200" y="1752600"/>
            <a:ext cx="7467600" cy="4373563"/>
          </a:xfrm>
        </p:spPr>
        <p:txBody>
          <a:bodyPr/>
          <a:lstStyle/>
          <a:p>
            <a:pPr marL="0" indent="0">
              <a:spcBef>
                <a:spcPts val="16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Some subsystems have the specific function of producing other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representations</a:t>
            </a:r>
            <a:r>
              <a:rPr lang="en-GB" sz="2400" kern="100" dirty="0">
                <a:effectLst/>
                <a:latin typeface="Calibri" panose="020F0502020204030204" pitchFamily="34" charset="0"/>
                <a:ea typeface="Calibri" panose="020F0502020204030204" pitchFamily="34" charset="0"/>
                <a:cs typeface="Calibri" panose="020F0502020204030204" pitchFamily="34" charset="0"/>
              </a:rPr>
              <a:t>. </a:t>
            </a:r>
          </a:p>
          <a:p>
            <a:pPr marL="0" indent="0">
              <a:spcBef>
                <a:spcPts val="16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The sub-personal visual system contains a producer of Ss that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represent edges</a:t>
            </a:r>
            <a:r>
              <a:rPr lang="en-GB" sz="2400" kern="100" dirty="0">
                <a:effectLst/>
                <a:latin typeface="Calibri" panose="020F0502020204030204" pitchFamily="34" charset="0"/>
                <a:ea typeface="Calibri" panose="020F0502020204030204" pitchFamily="34" charset="0"/>
                <a:cs typeface="Calibri" panose="020F0502020204030204" pitchFamily="34" charset="0"/>
              </a:rPr>
              <a:t>, in virtue of the Ss being consumed by a system that responds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with representations of 3-d form</a:t>
            </a:r>
            <a:r>
              <a:rPr lang="en-GB" sz="2400" kern="100" dirty="0">
                <a:effectLst/>
                <a:latin typeface="Calibri" panose="020F0502020204030204" pitchFamily="34" charset="0"/>
                <a:ea typeface="Calibri" panose="020F0502020204030204" pitchFamily="34" charset="0"/>
                <a:cs typeface="Calibri" panose="020F0502020204030204" pitchFamily="34" charset="0"/>
              </a:rPr>
              <a:t> that would be appropriate if there are indeed edges, . . . and those are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representations of 3-d form</a:t>
            </a:r>
            <a:r>
              <a:rPr lang="en-GB" sz="2400" kern="100" dirty="0">
                <a:effectLst/>
                <a:latin typeface="Calibri" panose="020F0502020204030204" pitchFamily="34" charset="0"/>
                <a:ea typeface="Calibri" panose="020F0502020204030204" pitchFamily="34" charset="0"/>
                <a:cs typeface="Calibri" panose="020F0502020204030204" pitchFamily="34" charset="0"/>
              </a:rPr>
              <a:t> in virtue of being consumed by a motor system that responds with behaviour that would be appropriate if there are indeed such-and-such 3-d objects . . .</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0370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914400" y="1828800"/>
            <a:ext cx="7162800" cy="4297363"/>
          </a:xfrm>
        </p:spPr>
        <p:txBody>
          <a:bodyPr/>
          <a:lstStyle/>
          <a:p>
            <a:pPr marL="0" indent="0">
              <a:spcBef>
                <a:spcPts val="16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Many organisms contain systems whose purpose is so to accumulate representations as possible fuel, not just for immediate motor movements, but more generally for the pursuit of an open-ended range of possible proximal ends. </a:t>
            </a:r>
          </a:p>
          <a:p>
            <a:pPr marL="0" indent="0">
              <a:spcBef>
                <a:spcPts val="16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They typically seek to find </a:t>
            </a:r>
            <a:r>
              <a:rPr lang="en-GB" sz="2300" kern="100" dirty="0" err="1">
                <a:effectLst/>
                <a:latin typeface="Calibri" panose="020F0502020204030204" pitchFamily="34" charset="0"/>
                <a:ea typeface="Calibri" panose="020F0502020204030204" pitchFamily="34" charset="0"/>
                <a:cs typeface="Calibri" panose="020F0502020204030204" pitchFamily="34" charset="0"/>
              </a:rPr>
              <a:t>reidentifiable</a:t>
            </a:r>
            <a:r>
              <a:rPr lang="en-GB" sz="2300" kern="100" dirty="0">
                <a:effectLst/>
                <a:latin typeface="Calibri" panose="020F0502020204030204" pitchFamily="34" charset="0"/>
                <a:ea typeface="Calibri" panose="020F0502020204030204" pitchFamily="34" charset="0"/>
                <a:cs typeface="Calibri" panose="020F0502020204030204" pitchFamily="34" charset="0"/>
              </a:rPr>
              <a:t> identities (Millikanian </a:t>
            </a:r>
            <a:r>
              <a:rPr lang="en-GB" sz="2300" i="1" kern="100" dirty="0">
                <a:effectLst/>
                <a:latin typeface="Calibri" panose="020F0502020204030204" pitchFamily="34" charset="0"/>
                <a:ea typeface="Calibri" panose="020F0502020204030204" pitchFamily="34" charset="0"/>
                <a:cs typeface="Calibri" panose="020F0502020204030204" pitchFamily="34" charset="0"/>
              </a:rPr>
              <a:t>substances</a:t>
            </a:r>
            <a:r>
              <a:rPr lang="en-GB" sz="2300" kern="100" dirty="0">
                <a:effectLst/>
                <a:latin typeface="Calibri" panose="020F0502020204030204" pitchFamily="34" charset="0"/>
                <a:ea typeface="Calibri" panose="020F0502020204030204" pitchFamily="34" charset="0"/>
                <a:cs typeface="Calibri" panose="020F0502020204030204" pitchFamily="34" charset="0"/>
              </a:rPr>
              <a:t>) and to ascertain what properties they will display on further encounters. </a:t>
            </a:r>
          </a:p>
          <a:p>
            <a:pPr marL="0" indent="0">
              <a:spcBef>
                <a:spcPts val="1600"/>
              </a:spcBef>
              <a:buNone/>
            </a:pPr>
            <a:r>
              <a:rPr lang="en-GB" sz="2300" kern="100" dirty="0">
                <a:effectLst/>
                <a:latin typeface="Calibri" panose="020F0502020204030204" pitchFamily="34" charset="0"/>
                <a:ea typeface="Calibri" panose="020F0502020204030204" pitchFamily="34" charset="0"/>
                <a:cs typeface="Calibri" panose="020F0502020204030204" pitchFamily="34" charset="0"/>
              </a:rPr>
              <a:t>And these representations are specifically about </a:t>
            </a:r>
            <a:r>
              <a:rPr lang="en-GB" sz="2300" i="1" kern="100" dirty="0">
                <a:effectLst/>
                <a:latin typeface="Calibri" panose="020F0502020204030204" pitchFamily="34" charset="0"/>
                <a:ea typeface="Calibri" panose="020F0502020204030204" pitchFamily="34" charset="0"/>
                <a:cs typeface="Calibri" panose="020F0502020204030204" pitchFamily="34" charset="0"/>
              </a:rPr>
              <a:t>those</a:t>
            </a:r>
            <a:r>
              <a:rPr lang="en-GB" sz="2300" kern="100" dirty="0">
                <a:effectLst/>
                <a:latin typeface="Calibri" panose="020F0502020204030204" pitchFamily="34" charset="0"/>
                <a:ea typeface="Calibri" panose="020F0502020204030204" pitchFamily="34" charset="0"/>
                <a:cs typeface="Calibri" panose="020F0502020204030204" pitchFamily="34" charset="0"/>
              </a:rPr>
              <a:t> entities, because they end up guiding behaviour in a way that that is appropriate to </a:t>
            </a:r>
            <a:r>
              <a:rPr lang="en-GB" sz="2300" i="1" kern="100" dirty="0">
                <a:effectLst/>
                <a:latin typeface="Calibri" panose="020F0502020204030204" pitchFamily="34" charset="0"/>
                <a:ea typeface="Calibri" panose="020F0502020204030204" pitchFamily="34" charset="0"/>
                <a:cs typeface="Calibri" panose="020F0502020204030204" pitchFamily="34" charset="0"/>
              </a:rPr>
              <a:t>their</a:t>
            </a:r>
            <a:r>
              <a:rPr lang="en-GB" sz="2300" kern="100" dirty="0">
                <a:effectLst/>
                <a:latin typeface="Calibri" panose="020F0502020204030204" pitchFamily="34" charset="0"/>
                <a:ea typeface="Calibri" panose="020F0502020204030204" pitchFamily="34" charset="0"/>
                <a:cs typeface="Calibri" panose="020F0502020204030204" pitchFamily="34" charset="0"/>
              </a:rPr>
              <a:t> having those properties.</a:t>
            </a:r>
            <a:endParaRPr lang="en-GB" sz="2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97701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a:extLst>
              <a:ext uri="{FF2B5EF4-FFF2-40B4-BE49-F238E27FC236}">
                <a16:creationId xmlns:a16="http://schemas.microsoft.com/office/drawing/2014/main" id="{83141647-6A8E-3C5B-B0DA-0EA776902EF5}"/>
              </a:ext>
            </a:extLst>
          </p:cNvPr>
          <p:cNvSpPr>
            <a:spLocks noGrp="1" noChangeArrowheads="1"/>
          </p:cNvSpPr>
          <p:nvPr>
            <p:ph type="title"/>
          </p:nvPr>
        </p:nvSpPr>
        <p:spPr>
          <a:xfrm>
            <a:off x="457200" y="457200"/>
            <a:ext cx="8229600" cy="1066800"/>
          </a:xfrm>
        </p:spPr>
        <p:txBody>
          <a:bodyPr/>
          <a:lstStyle/>
          <a:p>
            <a:pPr eaLnBrk="1" hangingPunct="1"/>
            <a:r>
              <a:rPr lang="en-GB" altLang="en-US" b="1" dirty="0">
                <a:solidFill>
                  <a:srgbClr val="C00000"/>
                </a:solidFill>
              </a:rPr>
              <a:t>Purpose-Based Semantics</a:t>
            </a:r>
            <a:endParaRPr lang="en-US" altLang="en-US" b="1" u="sng" dirty="0">
              <a:solidFill>
                <a:srgbClr val="C00000"/>
              </a:solidFill>
            </a:endParaRPr>
          </a:p>
        </p:txBody>
      </p:sp>
      <p:sp>
        <p:nvSpPr>
          <p:cNvPr id="22530" name="Rectangle 3">
            <a:extLst>
              <a:ext uri="{FF2B5EF4-FFF2-40B4-BE49-F238E27FC236}">
                <a16:creationId xmlns:a16="http://schemas.microsoft.com/office/drawing/2014/main" id="{07C56526-1A07-0A82-2A66-58F4DD94F511}"/>
              </a:ext>
            </a:extLst>
          </p:cNvPr>
          <p:cNvSpPr>
            <a:spLocks noGrp="1" noChangeArrowheads="1"/>
          </p:cNvSpPr>
          <p:nvPr>
            <p:ph type="body" idx="1"/>
          </p:nvPr>
        </p:nvSpPr>
        <p:spPr>
          <a:xfrm>
            <a:off x="914400" y="1905000"/>
            <a:ext cx="7162800" cy="4221163"/>
          </a:xfrm>
        </p:spPr>
        <p:txBody>
          <a:bodyPr/>
          <a:lstStyle/>
          <a:p>
            <a:pPr marL="0" indent="0">
              <a:buNone/>
            </a:pPr>
            <a:r>
              <a:rPr lang="en-GB" sz="2900" kern="100" dirty="0">
                <a:effectLst/>
                <a:latin typeface="Calibri" panose="020F0502020204030204" pitchFamily="34" charset="0"/>
                <a:ea typeface="Calibri" panose="020F0502020204030204" pitchFamily="34" charset="0"/>
                <a:cs typeface="Calibri" panose="020F0502020204030204" pitchFamily="34" charset="0"/>
              </a:rPr>
              <a:t>By decomposing organisms into subsystems each with their own proximal purposes, the purpose-semantics approach becomes a powerful and framework applicable to a wide range of cognitive architectures. </a:t>
            </a:r>
          </a:p>
          <a:p>
            <a:pPr marL="0" indent="0">
              <a:buNone/>
            </a:pPr>
            <a:endParaRPr lang="en-GB" sz="2900" kern="100" dirty="0">
              <a:latin typeface="Calibri" panose="020F0502020204030204" pitchFamily="34" charset="0"/>
              <a:ea typeface="Calibri" panose="020F0502020204030204" pitchFamily="34" charset="0"/>
              <a:cs typeface="Calibri" panose="020F0502020204030204" pitchFamily="34" charset="0"/>
            </a:endParaRPr>
          </a:p>
          <a:p>
            <a:pPr marL="0" indent="0">
              <a:buNone/>
            </a:pPr>
            <a:r>
              <a:rPr lang="en-GB" sz="2900" kern="100" dirty="0">
                <a:effectLst/>
                <a:latin typeface="Calibri" panose="020F0502020204030204" pitchFamily="34" charset="0"/>
                <a:ea typeface="Calibri" panose="020F0502020204030204" pitchFamily="34" charset="0"/>
                <a:cs typeface="Calibri" panose="020F0502020204030204" pitchFamily="34" charset="0"/>
              </a:rPr>
              <a:t>Its flexibility is a strength not a weakness.</a:t>
            </a:r>
            <a:endParaRPr lang="en-GB" sz="29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91699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a:extLst>
              <a:ext uri="{FF2B5EF4-FFF2-40B4-BE49-F238E27FC236}">
                <a16:creationId xmlns:a16="http://schemas.microsoft.com/office/drawing/2014/main" id="{5DDF7DC9-8B36-29AD-43B2-DF6C405F8637}"/>
              </a:ext>
            </a:extLst>
          </p:cNvPr>
          <p:cNvSpPr>
            <a:spLocks noGrp="1" noChangeArrowheads="1"/>
          </p:cNvSpPr>
          <p:nvPr>
            <p:ph type="title"/>
          </p:nvPr>
        </p:nvSpPr>
        <p:spPr>
          <a:xfrm>
            <a:off x="457200" y="274638"/>
            <a:ext cx="8229600" cy="792162"/>
          </a:xfrm>
        </p:spPr>
        <p:txBody>
          <a:bodyPr/>
          <a:lstStyle/>
          <a:p>
            <a:pPr eaLnBrk="1" hangingPunct="1"/>
            <a:endParaRPr lang="en-US" altLang="en-US" b="1" u="sng" dirty="0">
              <a:solidFill>
                <a:srgbClr val="C00000"/>
              </a:solidFill>
            </a:endParaRPr>
          </a:p>
        </p:txBody>
      </p:sp>
      <p:sp>
        <p:nvSpPr>
          <p:cNvPr id="27650" name="Rectangle 3">
            <a:extLst>
              <a:ext uri="{FF2B5EF4-FFF2-40B4-BE49-F238E27FC236}">
                <a16:creationId xmlns:a16="http://schemas.microsoft.com/office/drawing/2014/main" id="{DFEF33E0-D0B6-B4E9-CE5B-6872B7F2B42F}"/>
              </a:ext>
            </a:extLst>
          </p:cNvPr>
          <p:cNvSpPr>
            <a:spLocks noGrp="1" noChangeArrowheads="1"/>
          </p:cNvSpPr>
          <p:nvPr>
            <p:ph type="body" idx="1"/>
          </p:nvPr>
        </p:nvSpPr>
        <p:spPr>
          <a:xfrm>
            <a:off x="1295400" y="1371600"/>
            <a:ext cx="6781800" cy="4754563"/>
          </a:xfrm>
        </p:spPr>
        <p:txBody>
          <a:bodyPr/>
          <a:lstStyle/>
          <a:p>
            <a:pPr marL="0" indent="0" algn="ctr">
              <a:buFontTx/>
              <a:buNone/>
            </a:pPr>
            <a:r>
              <a:rPr lang="en-GB" altLang="en-US" sz="7200" dirty="0">
                <a:solidFill>
                  <a:srgbClr val="C00000"/>
                </a:solidFill>
              </a:rPr>
              <a:t> </a:t>
            </a:r>
          </a:p>
          <a:p>
            <a:pPr marL="0" indent="0" algn="ctr">
              <a:buFontTx/>
              <a:buNone/>
            </a:pPr>
            <a:r>
              <a:rPr lang="en-GB" altLang="en-US" sz="7200" b="1" dirty="0">
                <a:solidFill>
                  <a:srgbClr val="C00000"/>
                </a:solidFill>
              </a:rPr>
              <a:t>THE END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A168EF1-CB11-6F07-7E22-308160444C43}"/>
              </a:ext>
            </a:extLst>
          </p:cNvPr>
          <p:cNvSpPr>
            <a:spLocks noGrp="1" noChangeArrowheads="1"/>
          </p:cNvSpPr>
          <p:nvPr>
            <p:ph type="title"/>
          </p:nvPr>
        </p:nvSpPr>
        <p:spPr>
          <a:xfrm>
            <a:off x="457200" y="274638"/>
            <a:ext cx="8229600" cy="1325562"/>
          </a:xfrm>
        </p:spPr>
        <p:txBody>
          <a:bodyPr/>
          <a:lstStyle/>
          <a:p>
            <a:pPr eaLnBrk="1" hangingPunct="1"/>
            <a:r>
              <a:rPr lang="en-US" altLang="en-US" sz="5400" b="1" dirty="0">
                <a:solidFill>
                  <a:srgbClr val="C00000"/>
                </a:solidFill>
              </a:rPr>
              <a:t>Desiderata</a:t>
            </a:r>
            <a:endParaRPr lang="en-US" altLang="en-US" sz="5400" b="1" u="sng" dirty="0">
              <a:solidFill>
                <a:srgbClr val="C00000"/>
              </a:solidFill>
            </a:endParaRPr>
          </a:p>
        </p:txBody>
      </p:sp>
      <p:sp>
        <p:nvSpPr>
          <p:cNvPr id="17410" name="Rectangle 3">
            <a:extLst>
              <a:ext uri="{FF2B5EF4-FFF2-40B4-BE49-F238E27FC236}">
                <a16:creationId xmlns:a16="http://schemas.microsoft.com/office/drawing/2014/main" id="{E033A0E5-51DB-CC91-D14A-F3BB7A967ECF}"/>
              </a:ext>
            </a:extLst>
          </p:cNvPr>
          <p:cNvSpPr>
            <a:spLocks noGrp="1" noChangeArrowheads="1"/>
          </p:cNvSpPr>
          <p:nvPr>
            <p:ph type="body" idx="1"/>
          </p:nvPr>
        </p:nvSpPr>
        <p:spPr>
          <a:xfrm>
            <a:off x="1295400" y="1981200"/>
            <a:ext cx="6477000" cy="4144963"/>
          </a:xfrm>
        </p:spPr>
        <p:txBody>
          <a:bodyPr/>
          <a:lstStyle/>
          <a:p>
            <a:pPr marL="0" indent="0">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(1) Should explain what gives representational vehicles—sentences, brain states, thoughts, people at times—their truth conditions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(2) Should explain how this ascription of truth conditions aids our understanding of things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800" dirty="0">
                <a:effectLst/>
                <a:ea typeface="Calibri" panose="020F0502020204030204" pitchFamily="34" charset="0"/>
                <a:cs typeface="Calibri" panose="020F0502020204030204" pitchFamily="34" charset="0"/>
              </a:rPr>
              <a:t> </a:t>
            </a:r>
            <a:endParaRPr lang="en-GB" sz="2800" dirty="0">
              <a:effectLst/>
              <a:ea typeface="Calibri" panose="020F0502020204030204" pitchFamily="34"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A168EF1-CB11-6F07-7E22-308160444C43}"/>
              </a:ext>
            </a:extLst>
          </p:cNvPr>
          <p:cNvSpPr>
            <a:spLocks noGrp="1" noChangeArrowheads="1"/>
          </p:cNvSpPr>
          <p:nvPr>
            <p:ph type="title"/>
          </p:nvPr>
        </p:nvSpPr>
        <p:spPr>
          <a:xfrm>
            <a:off x="457200" y="274638"/>
            <a:ext cx="8229600" cy="1325562"/>
          </a:xfrm>
        </p:spPr>
        <p:txBody>
          <a:bodyPr/>
          <a:lstStyle/>
          <a:p>
            <a:r>
              <a:rPr lang="en-GB" sz="4800" b="1" kern="100" dirty="0">
                <a:solidFill>
                  <a:srgbClr val="C00000"/>
                </a:solidFill>
                <a:latin typeface="Calibri" panose="020F0502020204030204" pitchFamily="34" charset="0"/>
                <a:ea typeface="Calibri" panose="020F0502020204030204" pitchFamily="34" charset="0"/>
                <a:cs typeface="Calibri" panose="020F0502020204030204" pitchFamily="34" charset="0"/>
              </a:rPr>
              <a:t>Phenomen</a:t>
            </a:r>
            <a:r>
              <a:rPr lang="en-GB" sz="4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ological Semantics</a:t>
            </a:r>
            <a:endParaRPr lang="en-GB" sz="4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410" name="Rectangle 3">
            <a:extLst>
              <a:ext uri="{FF2B5EF4-FFF2-40B4-BE49-F238E27FC236}">
                <a16:creationId xmlns:a16="http://schemas.microsoft.com/office/drawing/2014/main" id="{E033A0E5-51DB-CC91-D14A-F3BB7A967ECF}"/>
              </a:ext>
            </a:extLst>
          </p:cNvPr>
          <p:cNvSpPr>
            <a:spLocks noGrp="1" noChangeArrowheads="1"/>
          </p:cNvSpPr>
          <p:nvPr>
            <p:ph type="body" idx="1"/>
          </p:nvPr>
        </p:nvSpPr>
        <p:spPr>
          <a:xfrm>
            <a:off x="1447800" y="1981200"/>
            <a:ext cx="6324600" cy="4144963"/>
          </a:xfrm>
        </p:spPr>
        <p:txBody>
          <a:bodyPr/>
          <a:lstStyle/>
          <a:p>
            <a:pPr marL="0" indent="0">
              <a:spcBef>
                <a:spcPts val="26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The phenomenal character of (some) mental states itself metaphysically determines their truth conditions.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6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In danger of falling at the first hurdle.</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6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How a state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feels</a:t>
            </a:r>
            <a:r>
              <a:rPr lang="en-GB" sz="2800" kern="100" dirty="0">
                <a:effectLst/>
                <a:latin typeface="Calibri" panose="020F0502020204030204" pitchFamily="34" charset="0"/>
                <a:ea typeface="Calibri" panose="020F0502020204030204" pitchFamily="34" charset="0"/>
                <a:cs typeface="Calibri" panose="020F0502020204030204" pitchFamily="34" charset="0"/>
              </a:rPr>
              <a:t> and </a:t>
            </a:r>
            <a:r>
              <a:rPr lang="en-GB" sz="2800" i="1" kern="100" dirty="0">
                <a:effectLst/>
                <a:latin typeface="Calibri" panose="020F0502020204030204" pitchFamily="34" charset="0"/>
                <a:ea typeface="Calibri" panose="020F0502020204030204" pitchFamily="34" charset="0"/>
                <a:cs typeface="Calibri" panose="020F0502020204030204" pitchFamily="34" charset="0"/>
              </a:rPr>
              <a:t>what would make it true</a:t>
            </a:r>
            <a:r>
              <a:rPr lang="en-GB" sz="2800" kern="100" dirty="0">
                <a:effectLst/>
                <a:latin typeface="Calibri" panose="020F0502020204030204" pitchFamily="34" charset="0"/>
                <a:ea typeface="Calibri" panose="020F0502020204030204" pitchFamily="34" charset="0"/>
                <a:cs typeface="Calibri" panose="020F0502020204030204" pitchFamily="34" charset="0"/>
              </a:rPr>
              <a:t> are very different things.</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600"/>
              </a:spcBef>
              <a:buNone/>
            </a:pPr>
            <a:r>
              <a:rPr lang="en-GB" sz="2800" kern="100" dirty="0">
                <a:effectLst/>
                <a:latin typeface="Calibri" panose="020F0502020204030204" pitchFamily="34" charset="0"/>
                <a:ea typeface="Calibri" panose="020F0502020204030204" pitchFamily="34" charset="0"/>
                <a:cs typeface="Calibri" panose="020F0502020204030204" pitchFamily="34" charset="0"/>
              </a:rPr>
              <a:t> </a:t>
            </a: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5528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A168EF1-CB11-6F07-7E22-308160444C43}"/>
              </a:ext>
            </a:extLst>
          </p:cNvPr>
          <p:cNvSpPr>
            <a:spLocks noGrp="1" noChangeArrowheads="1"/>
          </p:cNvSpPr>
          <p:nvPr>
            <p:ph type="title"/>
          </p:nvPr>
        </p:nvSpPr>
        <p:spPr>
          <a:xfrm>
            <a:off x="457200" y="274638"/>
            <a:ext cx="8229600" cy="1325562"/>
          </a:xfrm>
        </p:spPr>
        <p:txBody>
          <a:bodyPr/>
          <a:lstStyle/>
          <a:p>
            <a:r>
              <a:rPr lang="en-GB" sz="4800" b="1" kern="100" dirty="0">
                <a:solidFill>
                  <a:srgbClr val="C00000"/>
                </a:solidFill>
                <a:latin typeface="Calibri" panose="020F0502020204030204" pitchFamily="34" charset="0"/>
                <a:ea typeface="Calibri" panose="020F0502020204030204" pitchFamily="34" charset="0"/>
                <a:cs typeface="Calibri" panose="020F0502020204030204" pitchFamily="34" charset="0"/>
              </a:rPr>
              <a:t>Phenomen</a:t>
            </a:r>
            <a:r>
              <a:rPr lang="en-GB" sz="4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ological Semantics</a:t>
            </a:r>
            <a:endParaRPr lang="en-GB" sz="4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410" name="Rectangle 3">
            <a:extLst>
              <a:ext uri="{FF2B5EF4-FFF2-40B4-BE49-F238E27FC236}">
                <a16:creationId xmlns:a16="http://schemas.microsoft.com/office/drawing/2014/main" id="{E033A0E5-51DB-CC91-D14A-F3BB7A967ECF}"/>
              </a:ext>
            </a:extLst>
          </p:cNvPr>
          <p:cNvSpPr>
            <a:spLocks noGrp="1" noChangeArrowheads="1"/>
          </p:cNvSpPr>
          <p:nvPr>
            <p:ph type="body" idx="1"/>
          </p:nvPr>
        </p:nvSpPr>
        <p:spPr>
          <a:xfrm>
            <a:off x="1219200" y="1600200"/>
            <a:ext cx="6553200" cy="4525963"/>
          </a:xfrm>
        </p:spPr>
        <p:txBody>
          <a:bodyPr/>
          <a:lstStyle/>
          <a:p>
            <a:pPr marL="0" indent="0">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Aren’t some worldly properties (shapes, colours) themselves elements of phenomenal character (the transparency of experience) and so represented by it?</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 </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But how can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uninstantiated </a:t>
            </a:r>
            <a:r>
              <a:rPr lang="en-GB" sz="2400" kern="100" dirty="0">
                <a:effectLst/>
                <a:latin typeface="Calibri" panose="020F0502020204030204" pitchFamily="34" charset="0"/>
                <a:ea typeface="Calibri" panose="020F0502020204030204" pitchFamily="34" charset="0"/>
                <a:cs typeface="Calibri" panose="020F0502020204030204" pitchFamily="34" charset="0"/>
              </a:rPr>
              <a:t>shapes and colours be part of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conscious</a:t>
            </a:r>
            <a:r>
              <a:rPr lang="en-GB" sz="2400" kern="100" dirty="0">
                <a:effectLst/>
                <a:latin typeface="Calibri" panose="020F0502020204030204" pitchFamily="34" charset="0"/>
                <a:ea typeface="Calibri" panose="020F0502020204030204" pitchFamily="34" charset="0"/>
                <a:cs typeface="Calibri" panose="020F0502020204030204" pitchFamily="34" charset="0"/>
              </a:rPr>
              <a:t>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experience</a:t>
            </a:r>
            <a:r>
              <a:rPr lang="en-GB" sz="2400" kern="100" dirty="0">
                <a:effectLst/>
                <a:latin typeface="Calibri" panose="020F0502020204030204" pitchFamily="34" charset="0"/>
                <a:ea typeface="Calibri" panose="020F0502020204030204" pitchFamily="34" charset="0"/>
                <a:cs typeface="Calibri" panose="020F0502020204030204" pitchFamily="34" charset="0"/>
              </a:rPr>
              <a:t>? Conscious experiences are causally efficacious. Abstract relations to uninstantiated properties are not. (So, more generally, the significance of truth conditions can’t be that they contribute to causal powers.)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6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 </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0994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CA168EF1-CB11-6F07-7E22-308160444C43}"/>
              </a:ext>
            </a:extLst>
          </p:cNvPr>
          <p:cNvSpPr>
            <a:spLocks noGrp="1" noChangeArrowheads="1"/>
          </p:cNvSpPr>
          <p:nvPr>
            <p:ph type="title"/>
          </p:nvPr>
        </p:nvSpPr>
        <p:spPr>
          <a:xfrm>
            <a:off x="457200" y="274638"/>
            <a:ext cx="8229600" cy="1325562"/>
          </a:xfrm>
        </p:spPr>
        <p:txBody>
          <a:bodyPr/>
          <a:lstStyle/>
          <a:p>
            <a:r>
              <a:rPr lang="en-GB" sz="4800" b="1" kern="100" dirty="0">
                <a:solidFill>
                  <a:srgbClr val="C00000"/>
                </a:solidFill>
                <a:latin typeface="Calibri" panose="020F0502020204030204" pitchFamily="34" charset="0"/>
                <a:ea typeface="Calibri" panose="020F0502020204030204" pitchFamily="34" charset="0"/>
                <a:cs typeface="Calibri" panose="020F0502020204030204" pitchFamily="34" charset="0"/>
              </a:rPr>
              <a:t>Phenomen</a:t>
            </a:r>
            <a:r>
              <a:rPr lang="en-GB" sz="4800" b="1" kern="100" dirty="0">
                <a:solidFill>
                  <a:srgbClr val="C00000"/>
                </a:solidFill>
                <a:effectLst/>
                <a:latin typeface="Calibri" panose="020F0502020204030204" pitchFamily="34" charset="0"/>
                <a:ea typeface="Calibri" panose="020F0502020204030204" pitchFamily="34" charset="0"/>
                <a:cs typeface="Calibri" panose="020F0502020204030204" pitchFamily="34" charset="0"/>
              </a:rPr>
              <a:t>ological Semantics</a:t>
            </a:r>
            <a:endParaRPr lang="en-GB" sz="4800"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410" name="Rectangle 3">
            <a:extLst>
              <a:ext uri="{FF2B5EF4-FFF2-40B4-BE49-F238E27FC236}">
                <a16:creationId xmlns:a16="http://schemas.microsoft.com/office/drawing/2014/main" id="{E033A0E5-51DB-CC91-D14A-F3BB7A967ECF}"/>
              </a:ext>
            </a:extLst>
          </p:cNvPr>
          <p:cNvSpPr>
            <a:spLocks noGrp="1" noChangeArrowheads="1"/>
          </p:cNvSpPr>
          <p:nvPr>
            <p:ph type="body" idx="1"/>
          </p:nvPr>
        </p:nvSpPr>
        <p:spPr>
          <a:xfrm>
            <a:off x="1219200" y="1828800"/>
            <a:ext cx="6553200" cy="4297363"/>
          </a:xfrm>
        </p:spPr>
        <p:txBody>
          <a:bodyPr/>
          <a:lstStyle/>
          <a:p>
            <a:pPr marL="0" indent="0">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Many in the “phenomenal intentionality research programme” distance themselves from transparency and deny that worldly properties can be elements of experience (Siewert, </a:t>
            </a:r>
            <a:r>
              <a:rPr lang="en-GB" sz="2600" kern="100" dirty="0" err="1">
                <a:effectLst/>
                <a:latin typeface="Calibri" panose="020F0502020204030204" pitchFamily="34" charset="0"/>
                <a:ea typeface="Calibri" panose="020F0502020204030204" pitchFamily="34" charset="0"/>
                <a:cs typeface="Calibri" panose="020F0502020204030204" pitchFamily="34" charset="0"/>
              </a:rPr>
              <a:t>Mendelovici</a:t>
            </a:r>
            <a:r>
              <a:rPr lang="en-GB" sz="2600" kern="100" dirty="0">
                <a:effectLst/>
                <a:latin typeface="Calibri" panose="020F0502020204030204" pitchFamily="34" charset="0"/>
                <a:ea typeface="Calibri" panose="020F0502020204030204" pitchFamily="34" charset="0"/>
                <a:cs typeface="Calibri" panose="020F0502020204030204" pitchFamily="34" charset="0"/>
              </a:rPr>
              <a:t>, </a:t>
            </a:r>
            <a:r>
              <a:rPr lang="en-GB" sz="2600" kern="100" dirty="0" err="1">
                <a:effectLst/>
                <a:latin typeface="Calibri" panose="020F0502020204030204" pitchFamily="34" charset="0"/>
                <a:ea typeface="Calibri" panose="020F0502020204030204" pitchFamily="34" charset="0"/>
                <a:cs typeface="Calibri" panose="020F0502020204030204" pitchFamily="34" charset="0"/>
              </a:rPr>
              <a:t>Kriegel</a:t>
            </a:r>
            <a:r>
              <a:rPr lang="en-GB" sz="2600" kern="100" dirty="0">
                <a:effectLst/>
                <a:latin typeface="Calibri" panose="020F0502020204030204" pitchFamily="34" charset="0"/>
                <a:ea typeface="Calibri" panose="020F0502020204030204" pitchFamily="34" charset="0"/>
                <a:cs typeface="Calibri" panose="020F0502020204030204" pitchFamily="34" charset="0"/>
              </a:rPr>
              <a:t> (“the explanatory closure of the concrete”)).</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 </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2600" kern="100" dirty="0">
                <a:effectLst/>
                <a:latin typeface="Calibri" panose="020F0502020204030204" pitchFamily="34" charset="0"/>
                <a:ea typeface="Calibri" panose="020F0502020204030204" pitchFamily="34" charset="0"/>
                <a:cs typeface="Calibri" panose="020F0502020204030204" pitchFamily="34" charset="0"/>
              </a:rPr>
              <a:t>But then they lack a story about truth conditions. (Idealism? Response-dependence?)</a:t>
            </a:r>
            <a:endParaRPr lang="en-GB" sz="26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07527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47D91B63-E411-F24F-9877-D4C09ACAC8C9}"/>
              </a:ext>
            </a:extLst>
          </p:cNvPr>
          <p:cNvSpPr>
            <a:spLocks noGrp="1" noChangeArrowheads="1"/>
          </p:cNvSpPr>
          <p:nvPr>
            <p:ph type="title"/>
          </p:nvPr>
        </p:nvSpPr>
        <p:spPr>
          <a:xfrm>
            <a:off x="457200" y="274638"/>
            <a:ext cx="8229600" cy="1325562"/>
          </a:xfrm>
        </p:spPr>
        <p:txBody>
          <a:bodyPr/>
          <a:lstStyle/>
          <a:p>
            <a:pPr eaLnBrk="1" hangingPunct="1"/>
            <a:r>
              <a:rPr lang="en-GB" sz="5400" b="1" dirty="0">
                <a:solidFill>
                  <a:srgbClr val="C00000"/>
                </a:solidFill>
                <a:effectLst/>
                <a:latin typeface="Calibri" panose="020F0502020204030204" pitchFamily="34" charset="0"/>
                <a:ea typeface="Calibri" panose="020F0502020204030204" pitchFamily="34" charset="0"/>
              </a:rPr>
              <a:t>Computationalism</a:t>
            </a:r>
            <a:endParaRPr lang="en-US" altLang="en-US" sz="4000" b="1" u="sng" dirty="0">
              <a:solidFill>
                <a:srgbClr val="C00000"/>
              </a:solidFill>
            </a:endParaRPr>
          </a:p>
        </p:txBody>
      </p:sp>
      <p:sp>
        <p:nvSpPr>
          <p:cNvPr id="18434" name="Rectangle 3">
            <a:extLst>
              <a:ext uri="{FF2B5EF4-FFF2-40B4-BE49-F238E27FC236}">
                <a16:creationId xmlns:a16="http://schemas.microsoft.com/office/drawing/2014/main" id="{3BD626B4-22D5-BF4B-42DA-B3C95BE62824}"/>
              </a:ext>
            </a:extLst>
          </p:cNvPr>
          <p:cNvSpPr>
            <a:spLocks noGrp="1" noChangeArrowheads="1"/>
          </p:cNvSpPr>
          <p:nvPr>
            <p:ph type="body" idx="1"/>
          </p:nvPr>
        </p:nvSpPr>
        <p:spPr>
          <a:xfrm>
            <a:off x="990600" y="1752600"/>
            <a:ext cx="7086600" cy="4648200"/>
          </a:xfrm>
        </p:spPr>
        <p:txBody>
          <a:bodyPr/>
          <a:lstStyle/>
          <a:p>
            <a:pPr marL="0" indent="0">
              <a:spcBef>
                <a:spcPts val="23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Representational content specifies how mental states (“representations”) are causally connected to inputs, each other, and outputs. (Cf causal role semantics, conceptual role semantics, inferential semantics, . .)</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3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Also in danger of falling at the first hurdle.</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3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Charting the internal causal relations between mental states is an admirable enterprise. But what does it have to do with the representation of matters (normally) outside the mind?</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47D91B63-E411-F24F-9877-D4C09ACAC8C9}"/>
              </a:ext>
            </a:extLst>
          </p:cNvPr>
          <p:cNvSpPr>
            <a:spLocks noGrp="1" noChangeArrowheads="1"/>
          </p:cNvSpPr>
          <p:nvPr>
            <p:ph type="title"/>
          </p:nvPr>
        </p:nvSpPr>
        <p:spPr>
          <a:xfrm>
            <a:off x="457200" y="274638"/>
            <a:ext cx="8229600" cy="1173162"/>
          </a:xfrm>
        </p:spPr>
        <p:txBody>
          <a:bodyPr/>
          <a:lstStyle/>
          <a:p>
            <a:pPr eaLnBrk="1" hangingPunct="1"/>
            <a:r>
              <a:rPr lang="en-GB" sz="5400" b="1" dirty="0">
                <a:solidFill>
                  <a:srgbClr val="C00000"/>
                </a:solidFill>
                <a:effectLst/>
                <a:latin typeface="Calibri" panose="020F0502020204030204" pitchFamily="34" charset="0"/>
                <a:ea typeface="Calibri" panose="020F0502020204030204" pitchFamily="34" charset="0"/>
              </a:rPr>
              <a:t>Computationalism</a:t>
            </a:r>
            <a:endParaRPr lang="en-US" altLang="en-US" sz="4000" b="1" u="sng" dirty="0">
              <a:solidFill>
                <a:srgbClr val="C00000"/>
              </a:solidFill>
            </a:endParaRPr>
          </a:p>
        </p:txBody>
      </p:sp>
      <p:sp>
        <p:nvSpPr>
          <p:cNvPr id="18434" name="Rectangle 3">
            <a:extLst>
              <a:ext uri="{FF2B5EF4-FFF2-40B4-BE49-F238E27FC236}">
                <a16:creationId xmlns:a16="http://schemas.microsoft.com/office/drawing/2014/main" id="{3BD626B4-22D5-BF4B-42DA-B3C95BE62824}"/>
              </a:ext>
            </a:extLst>
          </p:cNvPr>
          <p:cNvSpPr>
            <a:spLocks noGrp="1" noChangeArrowheads="1"/>
          </p:cNvSpPr>
          <p:nvPr>
            <p:ph type="body" idx="1"/>
          </p:nvPr>
        </p:nvSpPr>
        <p:spPr>
          <a:xfrm>
            <a:off x="1219200" y="1600200"/>
            <a:ext cx="6858000" cy="4800600"/>
          </a:xfrm>
        </p:spPr>
        <p:txBody>
          <a:bodyPr/>
          <a:lstStyle/>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Sure, we standardly “label” mental states by their truth-conditional contents, and assume, at first pass, that their causal relations will syntactically mirror logical relations between those contents.</a:t>
            </a:r>
          </a:p>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But this is just a calculus which doesn’t in fact need the idea that the states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report</a:t>
            </a:r>
            <a:r>
              <a:rPr lang="en-GB" sz="2400" kern="100" dirty="0">
                <a:effectLst/>
                <a:latin typeface="Calibri" panose="020F0502020204030204" pitchFamily="34" charset="0"/>
                <a:ea typeface="Calibri" panose="020F0502020204030204" pitchFamily="34" charset="0"/>
                <a:cs typeface="Calibri" panose="020F0502020204030204" pitchFamily="34" charset="0"/>
              </a:rPr>
              <a:t> on external worldly matters.</a:t>
            </a:r>
          </a:p>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(Relatedly, note how truth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value</a:t>
            </a:r>
            <a:r>
              <a:rPr lang="en-GB" sz="2400" kern="100" dirty="0">
                <a:effectLst/>
                <a:latin typeface="Calibri" panose="020F0502020204030204" pitchFamily="34" charset="0"/>
                <a:ea typeface="Calibri" panose="020F0502020204030204" pitchFamily="34" charset="0"/>
                <a:cs typeface="Calibri" panose="020F0502020204030204" pitchFamily="34" charset="0"/>
              </a:rPr>
              <a:t> makes no difference to internal causal workings; nor do broad contents; </a:t>
            </a:r>
            <a:r>
              <a:rPr lang="en-GB" sz="2400" kern="100" dirty="0" err="1">
                <a:effectLst/>
                <a:latin typeface="Calibri" panose="020F0502020204030204" pitchFamily="34" charset="0"/>
                <a:ea typeface="Calibri" panose="020F0502020204030204" pitchFamily="34" charset="0"/>
                <a:cs typeface="Calibri" panose="020F0502020204030204" pitchFamily="34" charset="0"/>
              </a:rPr>
              <a:t>computationalists</a:t>
            </a:r>
            <a:r>
              <a:rPr lang="en-GB" sz="2400" kern="100" dirty="0">
                <a:effectLst/>
                <a:latin typeface="Calibri" panose="020F0502020204030204" pitchFamily="34" charset="0"/>
                <a:ea typeface="Calibri" panose="020F0502020204030204" pitchFamily="34" charset="0"/>
                <a:cs typeface="Calibri" panose="020F0502020204030204" pitchFamily="34" charset="0"/>
              </a:rPr>
              <a:t> owe an answer as to why everyday thought places weight on these matters.)</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3079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D227C74F-0835-4B28-ABB8-56803C62C3A5}"/>
              </a:ext>
            </a:extLst>
          </p:cNvPr>
          <p:cNvSpPr>
            <a:spLocks noGrp="1" noChangeArrowheads="1"/>
          </p:cNvSpPr>
          <p:nvPr>
            <p:ph type="title"/>
          </p:nvPr>
        </p:nvSpPr>
        <p:spPr>
          <a:xfrm>
            <a:off x="457200" y="274638"/>
            <a:ext cx="8229600" cy="944562"/>
          </a:xfrm>
        </p:spPr>
        <p:txBody>
          <a:bodyPr/>
          <a:lstStyle/>
          <a:p>
            <a:pPr eaLnBrk="1" hangingPunct="1"/>
            <a:r>
              <a:rPr lang="en-GB" sz="6000" b="1" dirty="0" err="1">
                <a:solidFill>
                  <a:srgbClr val="C00000"/>
                </a:solidFill>
                <a:effectLst/>
                <a:latin typeface="Calibri" panose="020F0502020204030204" pitchFamily="34" charset="0"/>
                <a:ea typeface="Calibri" panose="020F0502020204030204" pitchFamily="34" charset="0"/>
              </a:rPr>
              <a:t>Interpretationism</a:t>
            </a:r>
            <a:endParaRPr lang="en-US" altLang="en-US" sz="6000" b="1" u="sng" dirty="0">
              <a:solidFill>
                <a:srgbClr val="C00000"/>
              </a:solidFill>
            </a:endParaRPr>
          </a:p>
        </p:txBody>
      </p:sp>
      <p:sp>
        <p:nvSpPr>
          <p:cNvPr id="19458" name="Rectangle 3">
            <a:extLst>
              <a:ext uri="{FF2B5EF4-FFF2-40B4-BE49-F238E27FC236}">
                <a16:creationId xmlns:a16="http://schemas.microsoft.com/office/drawing/2014/main" id="{C3E61FD2-7BA9-EC69-42E1-2E7A62EB72FD}"/>
              </a:ext>
            </a:extLst>
          </p:cNvPr>
          <p:cNvSpPr>
            <a:spLocks noGrp="1" noChangeArrowheads="1"/>
          </p:cNvSpPr>
          <p:nvPr>
            <p:ph type="body" idx="1"/>
          </p:nvPr>
        </p:nvSpPr>
        <p:spPr>
          <a:xfrm>
            <a:off x="1066800" y="1447800"/>
            <a:ext cx="7010400" cy="4678363"/>
          </a:xfrm>
        </p:spPr>
        <p:txBody>
          <a:bodyPr/>
          <a:lstStyle/>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Mental (and linguistic) states have whichever truth-conditional contents imply that their possessors are maximally rational. (Quine, Davidson, Lewis, Dennett.) </a:t>
            </a:r>
          </a:p>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Now we have problems with the second desideratum.</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2000"/>
              </a:spcBef>
              <a:buNone/>
            </a:pPr>
            <a:r>
              <a:rPr lang="en-GB" sz="2400" kern="100" dirty="0">
                <a:effectLst/>
                <a:latin typeface="Calibri" panose="020F0502020204030204" pitchFamily="34" charset="0"/>
                <a:ea typeface="Calibri" panose="020F0502020204030204" pitchFamily="34" charset="0"/>
                <a:cs typeface="Calibri" panose="020F0502020204030204" pitchFamily="34" charset="0"/>
              </a:rPr>
              <a:t>Why suppose that interpretations so arrived at will offer </a:t>
            </a:r>
            <a:r>
              <a:rPr lang="en-GB" sz="2400" i="1" kern="100" dirty="0">
                <a:effectLst/>
                <a:latin typeface="Calibri" panose="020F0502020204030204" pitchFamily="34" charset="0"/>
                <a:ea typeface="Calibri" panose="020F0502020204030204" pitchFamily="34" charset="0"/>
                <a:cs typeface="Calibri" panose="020F0502020204030204" pitchFamily="34" charset="0"/>
              </a:rPr>
              <a:t>good</a:t>
            </a:r>
            <a:r>
              <a:rPr lang="en-GB" sz="2400" kern="100" dirty="0">
                <a:effectLst/>
                <a:latin typeface="Calibri" panose="020F0502020204030204" pitchFamily="34" charset="0"/>
                <a:ea typeface="Calibri" panose="020F0502020204030204" pitchFamily="34" charset="0"/>
                <a:cs typeface="Calibri" panose="020F0502020204030204" pitchFamily="34" charset="0"/>
              </a:rPr>
              <a:t> explanations of people’s thinking and behaviour? Given that people often think and act irrationally, won’t those interpretations get them wrong? The story that best rationalizes what they say and do won’t capture the actual causes of their activities. </a:t>
            </a:r>
            <a:endParaRPr lang="en-GB"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TotalTime>
  <Words>1568</Words>
  <Application>Microsoft Macintosh PowerPoint</Application>
  <PresentationFormat>On-screen Show (4:3)</PresentationFormat>
  <Paragraphs>97</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Default Design</vt:lpstr>
      <vt:lpstr>PowerPoint Presentation</vt:lpstr>
      <vt:lpstr>Plan</vt:lpstr>
      <vt:lpstr>Desiderata</vt:lpstr>
      <vt:lpstr>Phenomenological Semantics</vt:lpstr>
      <vt:lpstr>Phenomenological Semantics</vt:lpstr>
      <vt:lpstr>Phenomenological Semantics</vt:lpstr>
      <vt:lpstr>Computationalism</vt:lpstr>
      <vt:lpstr>Computationalism</vt:lpstr>
      <vt:lpstr>Interpretationism</vt:lpstr>
      <vt:lpstr>Interpretationism</vt:lpstr>
      <vt:lpstr>Normativism</vt:lpstr>
      <vt:lpstr>Normativism</vt:lpstr>
      <vt:lpstr>Causal Semantics</vt:lpstr>
      <vt:lpstr>Causal Semantics</vt:lpstr>
      <vt:lpstr>Purpose-Based Semantics</vt:lpstr>
      <vt:lpstr>Purpose-Based Semantics</vt:lpstr>
      <vt:lpstr>Purpose-Based Semantics</vt:lpstr>
      <vt:lpstr>Purpose-Based Semantics</vt:lpstr>
      <vt:lpstr>Purpose-Based Semantics</vt:lpstr>
      <vt:lpstr>Purpose-Based Semantics</vt:lpstr>
      <vt:lpstr>Purpose-Based Semantics</vt:lpstr>
      <vt:lpstr>Purpose-Based Semantics</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David Papineau</cp:lastModifiedBy>
  <cp:revision>68</cp:revision>
  <dcterms:created xsi:type="dcterms:W3CDTF">2005-04-29T06:24:22Z</dcterms:created>
  <dcterms:modified xsi:type="dcterms:W3CDTF">2023-09-04T09:07:33Z</dcterms:modified>
</cp:coreProperties>
</file>