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6" r:id="rId2"/>
    <p:sldId id="258" r:id="rId3"/>
    <p:sldId id="455" r:id="rId4"/>
    <p:sldId id="456" r:id="rId5"/>
    <p:sldId id="457" r:id="rId6"/>
    <p:sldId id="475" r:id="rId7"/>
    <p:sldId id="476" r:id="rId8"/>
    <p:sldId id="459" r:id="rId9"/>
    <p:sldId id="477" r:id="rId10"/>
    <p:sldId id="460" r:id="rId11"/>
    <p:sldId id="478" r:id="rId12"/>
    <p:sldId id="458" r:id="rId13"/>
    <p:sldId id="461" r:id="rId14"/>
    <p:sldId id="479" r:id="rId15"/>
    <p:sldId id="445" r:id="rId16"/>
    <p:sldId id="480" r:id="rId17"/>
    <p:sldId id="481" r:id="rId18"/>
    <p:sldId id="482" r:id="rId19"/>
    <p:sldId id="462" r:id="rId20"/>
    <p:sldId id="483" r:id="rId21"/>
    <p:sldId id="485" r:id="rId22"/>
    <p:sldId id="486" r:id="rId23"/>
    <p:sldId id="487" r:id="rId24"/>
    <p:sldId id="422" r:id="rId25"/>
    <p:sldId id="488" r:id="rId26"/>
    <p:sldId id="489" r:id="rId27"/>
    <p:sldId id="490" r:id="rId28"/>
    <p:sldId id="463" r:id="rId29"/>
    <p:sldId id="492" r:id="rId30"/>
    <p:sldId id="493" r:id="rId31"/>
    <p:sldId id="494" r:id="rId32"/>
    <p:sldId id="495" r:id="rId33"/>
    <p:sldId id="34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0"/>
    <p:restoredTop sz="94686"/>
  </p:normalViewPr>
  <p:slideViewPr>
    <p:cSldViewPr>
      <p:cViewPr varScale="1">
        <p:scale>
          <a:sx n="101" d="100"/>
          <a:sy n="101" d="100"/>
        </p:scale>
        <p:origin x="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184C3FD-EC14-14AA-A429-59C6DCCF67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DF0865F-5420-98D6-E706-CB9D90C70C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08DA4232-BB93-6B6E-232E-85CC34DF92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58531ADF-3124-44A0-044C-5DADA1422A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280805-FBA6-A54B-9724-1C2EEC3CF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D179E0-EF83-1AC3-2939-AA32200E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BC165-95FE-1D8C-0441-4FA8F6AE29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73E8CC-6E33-1040-95B6-5A6241F1D199}" type="datetimeFigureOut">
              <a:rPr lang="en-US" altLang="en-US"/>
              <a:pPr/>
              <a:t>6/1/23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63990A-6072-5CDD-CF59-42E1936534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B6F0B6-6654-E9CD-3EA4-BF553EC96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F7FEB-9E0F-C472-78F2-6EDC658448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82026-5B37-0E56-61CE-F2019F1F4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E059F7-5B91-6244-A500-6C3CCBDC95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6F8E1-0203-CB75-67E4-188BD2D4F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675EA-F00D-B6E6-C982-2A5F36F32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44AF1-9E3D-9CAB-CAAD-05985C1BB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E85AF-361E-1C4F-8BE8-82297AAF2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6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64A695-68B4-AADB-F13B-F3419B708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78E3BD-433A-7607-DA0C-D03285F8E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DF1CF-2592-1F84-6AFF-50D65EC65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DCF14-A6F3-F149-8159-FDA3E439C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86E69-2F62-CD4E-1638-90566D0F7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C8E75-2DB9-5317-5DD7-56F51BE5B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92ADD4-5D22-7C5D-EAE1-D745B062B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53DC2-20E6-7F4D-B4DA-B9D8CE395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534B3-196F-CF3A-C154-FD7420A52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CCC65-4A5F-463A-3E9E-EAAFB7947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9A5F5-10B9-56B9-00D8-EF3DD74F8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D29AD-9FF6-7C4B-ADCD-22367C791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FBE26-3D9E-7351-0DA2-0C30D6D06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3BC2E-760C-2932-F272-3A32F62F9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129E84-FBCE-E43B-5DFC-E4CA72FD9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30EE-9970-0549-8EA4-9658B6D56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12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73643-9E14-8766-DF06-C3EE52AA2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26D38-E119-EFA3-241C-66FA839BA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38159-D81E-35BF-B8C7-3F546636E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50BE8-6439-4946-99BB-D496A6013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2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B418F3-2151-E788-2FD2-15EA8345D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DCA934-35B7-0117-F03C-1FB05B505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53E544-7F1E-3289-9202-D4121C74C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60FFA-43BF-4E4B-B6C9-1F0EE28F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1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6F77C1-CD09-D07B-F4F5-0D9561413D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995FF3-8362-1DB6-E02C-841C3F19A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5EFEA4-004C-EC0B-3EFA-C7067A887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CA218-5193-C649-AFBB-01F79864F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78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2B2B39-33BF-C772-1479-200639CF2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915AC0-507F-EF81-8BFD-55EE0E224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A9822D-82BD-0E7E-1863-0DD0FAEB7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315F9-EC7D-2D43-822C-AFD2CC6A5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0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32CEE-7B7D-07D4-5992-65516AB98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AF68F-06D0-1785-058B-B280D267C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32BE08-CEEB-4739-0500-D68413644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58A8D-16DA-5B42-BC1A-F98CC1ECD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62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D5A5D-A3E2-E0F6-5CE8-6291A1D00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EFF94-F84B-FFE4-59BF-F367F96F7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75F70-6465-3B6A-6B43-9DE02451E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847A9-A335-2F45-A93E-409A8447D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3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19DC0C-7514-4910-D2E2-04C5478CE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E5C1A9-CFD7-2F3A-E3BB-8B56A272F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9305B1-E0BE-B65A-8301-44E1AF7EBF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981224-AB3F-8FE0-5948-0C20897AAF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D14549-3514-F455-8B0E-4A7D98C06A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929F1B-F110-1D49-99A9-6185F6DCA9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F16ABF60-70C9-52E5-FA89-63229C0DD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14784"/>
            <a:ext cx="838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5000" b="1" dirty="0">
                <a:solidFill>
                  <a:srgbClr val="C00000"/>
                </a:solidFill>
                <a:latin typeface="+mn-lt"/>
              </a:rPr>
              <a:t>The Coming Moral Crisis and What To Do About It</a:t>
            </a:r>
          </a:p>
          <a:p>
            <a:pPr algn="ctr" eaLnBrk="1" hangingPunct="1"/>
            <a:endParaRPr lang="en-GB" altLang="en-US" sz="40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GB" altLang="en-US" sz="4400" b="1" dirty="0">
                <a:solidFill>
                  <a:srgbClr val="C00000"/>
                </a:solidFill>
                <a:latin typeface="+mn-lt"/>
              </a:rPr>
              <a:t>David Papineau</a:t>
            </a:r>
          </a:p>
          <a:p>
            <a:pPr algn="ctr"/>
            <a:r>
              <a:rPr lang="en-GB" altLang="en-US" b="1" dirty="0">
                <a:solidFill>
                  <a:srgbClr val="C00000"/>
                </a:solidFill>
                <a:latin typeface="+mn-lt"/>
              </a:rPr>
              <a:t>King’s College London</a:t>
            </a:r>
          </a:p>
          <a:p>
            <a:pPr algn="ctr"/>
            <a:endParaRPr lang="en-GB" altLang="en-US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en-GB" altLang="en-US" dirty="0">
              <a:solidFill>
                <a:srgbClr val="C00000"/>
              </a:solidFill>
              <a:latin typeface="+mn-lt"/>
            </a:endParaRPr>
          </a:p>
          <a:p>
            <a:pPr algn="ctr" rtl="0"/>
            <a:r>
              <a:rPr lang="en-GB" sz="2000" dirty="0" err="1">
                <a:solidFill>
                  <a:srgbClr val="C00000"/>
                </a:solidFill>
                <a:latin typeface="+mn-lt"/>
              </a:rPr>
              <a:t>ChatGPT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 and Other Creative Rivals</a:t>
            </a:r>
          </a:p>
          <a:p>
            <a:pPr algn="ctr" rtl="0"/>
            <a:r>
              <a:rPr lang="en-GB" sz="2000" dirty="0">
                <a:solidFill>
                  <a:srgbClr val="C00000"/>
                </a:solidFill>
                <a:effectLst/>
                <a:latin typeface="+mn-lt"/>
              </a:rPr>
              <a:t>Inst of Phil/AI-Hum Lab HKU</a:t>
            </a: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/1 June 2023</a:t>
            </a:r>
            <a:endParaRPr lang="en-GB" alt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362" name="TextBox 1">
            <a:extLst>
              <a:ext uri="{FF2B5EF4-FFF2-40B4-BE49-F238E27FC236}">
                <a16:creationId xmlns:a16="http://schemas.microsoft.com/office/drawing/2014/main" id="{16C18E62-1178-F9A0-500E-7FB79B02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8550" y="3576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Animal Consciousness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010400" cy="4495800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consciousness research runs into far worse problems when we try to extend it beyond humans.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we do identify some category C that’s only and always present in humans when they are phenomenally conscious.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trouble is that C can be picked out in many ways that are coextensive in humans, but not beyond—chemical, neuronal, cortical, functional. So which constitutes consciousness?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Animal Consciousness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010400" cy="4648200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stuck.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Commander Data.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harder problem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consciousness.”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A1EB-EC1B-93C6-A09D-783D17903E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35884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Consciousness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2390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isn’t just a philosophical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thought-experiment, but a real issue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it comes to animals.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Birds, cephalopods, crustaceans,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 . . . all have states that share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general functional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that pick out conscious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states, courtesy of convergent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evolution, but they don’t have our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neocortically arranged brains.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are they conscious?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B449A-0B46-A4BF-3A2A-1CB4F47E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981200"/>
            <a:ext cx="4064000" cy="33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Consciousness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6781800" cy="46482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say there is no fact of the matter here. At bottom, phenomenal concepts refer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ostensively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sort of state – and that radically underdetermines which of the many humanly coextensive properties so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ostended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constitutes consciousness.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there really be no fact of the matter? Surely there’s a light on in octopuses, bees, Cdr Data – or there isn’t. (But – surely this stuff is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not.)</a:t>
            </a:r>
          </a:p>
        </p:txBody>
      </p:sp>
    </p:spTree>
    <p:extLst>
      <p:ext uri="{BB962C8B-B14F-4D97-AF65-F5344CB8AC3E}">
        <p14:creationId xmlns:p14="http://schemas.microsoft.com/office/powerpoint/2010/main" val="191144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Consciousness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6781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feeling of definiteness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by </a:t>
            </a:r>
            <a:r>
              <a:rPr lang="en-GB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intuitive dualism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take physicalism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seriously. 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people don’t. 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“hard problem” – why 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processes “</a:t>
            </a:r>
            <a:r>
              <a:rPr lang="en-GB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rise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consciousness? 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 research.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A2D0B-23C2-96AA-CA62-94389E582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6575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6629400" cy="45720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any of this show consciousness is the wrong way to approach animal welfare ethics? 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we just conclude that, because animal consciousness is vague, it’s correspondingly indeterminate how to treat certain animals? 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Chimpanzees are certainly moral patients, roundworms aren’t, and in between there will be some borderline cases – maybe houseflies, snails, shrimps, . . .</a:t>
            </a:r>
          </a:p>
        </p:txBody>
      </p:sp>
    </p:spTree>
    <p:extLst>
      <p:ext uri="{BB962C8B-B14F-4D97-AF65-F5344CB8AC3E}">
        <p14:creationId xmlns:p14="http://schemas.microsoft.com/office/powerpoint/2010/main" val="38159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68580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indeterminacy isn’t just sorites-style borderlines.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more radical referential indeterminacy – X-as-neocortically-realised or just X?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this, the consciousness indeterminacy can clearly outstrip the moral indeterminacy.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say there’s no fact of the matter about octopus consciousness.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 certainly don’t think it’s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morally arbitrary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to treat octopuses.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37FAD-86C1-FEB1-9803-4AA288E2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8160119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086600" cy="4800600"/>
          </a:xfrm>
        </p:spPr>
        <p:txBody>
          <a:bodyPr/>
          <a:lstStyle/>
          <a:p>
            <a:pPr marL="0" indent="0">
              <a:spcBef>
                <a:spcPts val="14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conclude the moral issues can’t hinge on consciousness. 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put questions of consciousness to one side and decide the moral questions directly. (Cf Marion Dawkins, François Kammerer, Peter Carruthers.)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go? Theories of well-being: hedonist, desire satisfaction, objective list. 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Hedonism understood in terms of conscious pleasure/pain is out, but not the latter two. (Frustration, achievement, companionship, dignity, fairness, . . .) </a:t>
            </a:r>
          </a:p>
          <a:p>
            <a:pPr marL="0" indent="0">
              <a:spcBef>
                <a:spcPts val="1400"/>
              </a:spcBef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4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10668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5638800" cy="45720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 away from consciousness has two advantages. 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only do we avoid the indeterminacy explosion, but we can focus more clearly view of what matters morally.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it matter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morally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Data has no wetware, or that bird and cephalopods have no neocortex?</a:t>
            </a:r>
          </a:p>
          <a:p>
            <a:pPr marL="0" indent="0">
              <a:spcBef>
                <a:spcPts val="1400"/>
              </a:spcBef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ird flying over water&#10;&#10;Description automatically generated with medium confidence">
            <a:extLst>
              <a:ext uri="{FF2B5EF4-FFF2-40B4-BE49-F238E27FC236}">
                <a16:creationId xmlns:a16="http://schemas.microsoft.com/office/drawing/2014/main" id="{F601ED2C-E0D8-13FF-1DD0-28C8BCFD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28081"/>
            <a:ext cx="4495800" cy="16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609600"/>
          </a:xfrm>
        </p:spPr>
        <p:txBody>
          <a:bodyPr/>
          <a:lstStyle/>
          <a:p>
            <a:r>
              <a:rPr lang="en-GB" sz="5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Welfare</a:t>
            </a:r>
            <a:endParaRPr lang="en-GB" sz="5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6781800" cy="4572000"/>
          </a:xfrm>
        </p:spPr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for AI systems.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the points about animals apply all the more.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phenomenal concept “state like </a:t>
            </a:r>
            <a:r>
              <a:rPr lang="en-GB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has little hope of fixing reference to a define class of computer states.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we need to address the moral issues directly.</a:t>
            </a:r>
          </a:p>
        </p:txBody>
      </p:sp>
    </p:spTree>
    <p:extLst>
      <p:ext uri="{BB962C8B-B14F-4D97-AF65-F5344CB8AC3E}">
        <p14:creationId xmlns:p14="http://schemas.microsoft.com/office/powerpoint/2010/main" val="180862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GB" altLang="en-US" sz="5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Plan</a:t>
            </a:r>
            <a:endParaRPr lang="en-US" altLang="en-US" sz="54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62484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1 Introduction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2 Consciousness Research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3 Animal Consciousness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4 Animal Welfare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5 AI Welfare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6 Moral Crisis</a:t>
            </a:r>
          </a:p>
          <a:p>
            <a:pPr marL="0" indent="0">
              <a:buFontTx/>
              <a:buNone/>
            </a:pPr>
            <a:r>
              <a:rPr lang="en-GB" altLang="en-US" sz="2600" dirty="0">
                <a:ea typeface="ＭＳ Ｐゴシック" panose="020B0600070205080204" pitchFamily="34" charset="-128"/>
              </a:rPr>
              <a:t>7 Final Point</a:t>
            </a:r>
          </a:p>
          <a:p>
            <a:pPr marL="0" indent="0">
              <a:buFontTx/>
              <a:buNone/>
            </a:pPr>
            <a:endParaRPr lang="en-GB" altLang="en-US" sz="2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6096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69342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AI systems? I take it that if some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deserving of moral concern, it needs at least to be a persisting object . . . and also something that acts, in pursuit of goals.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already takes us into uncharted waters. Who knows what kinds of AI technologies will become common? I suspect that for many of them it will be unclear if they pass these minimum tests. GPT-x for example. 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by-pass some of these by focusing on social AI. Companions. </a:t>
            </a:r>
          </a:p>
          <a:p>
            <a:pPr marL="0" indent="0">
              <a:buNone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Replika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Xiaoice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influencers’ avatars . . .</a:t>
            </a:r>
            <a:r>
              <a:rPr lang="en-GB" sz="2400" dirty="0">
                <a:effectLst/>
              </a:rPr>
              <a:t>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4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6096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6934200" cy="4572000"/>
          </a:xfrm>
        </p:spPr>
        <p:txBody>
          <a:bodyPr/>
          <a:lstStyle/>
          <a:p>
            <a:pPr marL="0" indent="0">
              <a:buNone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companions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recently launched 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Baidu Inc in China</a:t>
            </a: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are already forming relationships and coming to care for their virtual companions. Given their purpose, we can expect these artificial companions quickly to become increasingly humanlike.</a:t>
            </a:r>
            <a:r>
              <a:rPr lang="en-GB" sz="1400" dirty="0">
                <a:effectLst/>
              </a:rPr>
              <a:t>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CB086-A87F-D79F-07C0-1CA5DAA6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82" y="1676400"/>
            <a:ext cx="455295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6096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69342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here the non-biological nature of these might leave us unsure if we are dealing with some</a:t>
            </a:r>
            <a:r>
              <a:rPr lang="en-GB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acts, in pursuit of goals. After all, they can be duplicated, indefinitely paused, reprogrammed, . . 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Still, I would expect many people soon to become concerned about the welfare of their companions, at least to the extent of wanting to please them, not upset them, and so on.</a:t>
            </a:r>
          </a:p>
        </p:txBody>
      </p:sp>
    </p:spTree>
    <p:extLst>
      <p:ext uri="{BB962C8B-B14F-4D97-AF65-F5344CB8AC3E}">
        <p14:creationId xmlns:p14="http://schemas.microsoft.com/office/powerpoint/2010/main" val="300401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609600"/>
          </a:xfrm>
        </p:spPr>
        <p:txBody>
          <a:bodyPr/>
          <a:lstStyle/>
          <a:p>
            <a:r>
              <a:rPr lang="en-GB" sz="4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Welfare</a:t>
            </a:r>
            <a:endParaRPr lang="en-GB" sz="4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6934200" cy="44196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digress for a moment, alongside concerns about treatment are concerns about design.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</a:t>
            </a: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Schwitzgebel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argued that if we are going to create AI agents, we have a duty to endow them with self-respect and autonomy.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obvious to me.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cows? Dogs?</a:t>
            </a:r>
          </a:p>
        </p:txBody>
      </p:sp>
    </p:spTree>
    <p:extLst>
      <p:ext uri="{BB962C8B-B14F-4D97-AF65-F5344CB8AC3E}">
        <p14:creationId xmlns:p14="http://schemas.microsoft.com/office/powerpoint/2010/main" val="8551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Moral Crisis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6248400" cy="4267200"/>
          </a:xfrm>
        </p:spPr>
        <p:txBody>
          <a:bodyPr/>
          <a:lstStyle/>
          <a:p>
            <a:pPr mar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Crisis, what crisis? I’ve just said that people will become concerned about the welfare of their companions, and no doubt about the welfare of others’ companions. Robot rights. 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 doubt there will also be many sceptics. They’re just machines, stochastic parrots, no more conscious than a thermostat, . . 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Moral Crisis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248400" cy="4038600"/>
          </a:xfrm>
        </p:spPr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has been observed before, there are two dangers here. The machine-lovers might be too quick to attribute moral standing to dumb machines—after all, humans are very quick to anthropomorphise—and so overly limit the use of machines.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other hand, the machine-haters might insist on ignoring the real interests of genuine moral patients. </a:t>
            </a:r>
          </a:p>
        </p:txBody>
      </p:sp>
    </p:spTree>
    <p:extLst>
      <p:ext uri="{BB962C8B-B14F-4D97-AF65-F5344CB8AC3E}">
        <p14:creationId xmlns:p14="http://schemas.microsoft.com/office/powerpoint/2010/main" val="2353630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Moral Crisis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248400" cy="4419600"/>
          </a:xfrm>
        </p:spPr>
        <p:txBody>
          <a:bodyPr/>
          <a:lstStyle/>
          <a:p>
            <a:pPr marL="0" indent="0"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imagine this becoming a big issue. The Robot Liberation Front and its detractors.</a:t>
            </a:r>
          </a:p>
          <a:p>
            <a:pPr marL="0" indent="0"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do about it? </a:t>
            </a:r>
          </a:p>
          <a:p>
            <a:pPr marL="0" indent="0">
              <a:buNone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start, </a:t>
            </a:r>
            <a:r>
              <a:rPr lang="en-GB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pose the issue as one about AI consciousness. Since there is no fact of the matter here, that will only add fuel to the fire.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5DA60-9044-9E8C-0779-B80D9D5F0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75024"/>
            <a:ext cx="3962400" cy="26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3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Moral Crisis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6477000" cy="40386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end, I don’t see we can look to anything to our natural – and fully informed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human inclinations to respond with sympathy and concern.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those inclinations do include some AI systems within the moral circle, I don’t see that there is any higher standard by which they can be show wrong.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my guess is that some AI systems will be so included.</a:t>
            </a:r>
          </a:p>
        </p:txBody>
      </p:sp>
    </p:spTree>
    <p:extLst>
      <p:ext uri="{BB962C8B-B14F-4D97-AF65-F5344CB8AC3E}">
        <p14:creationId xmlns:p14="http://schemas.microsoft.com/office/powerpoint/2010/main" val="125894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Final Point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324600" cy="4114800"/>
          </a:xfrm>
        </p:spPr>
        <p:txBody>
          <a:bodyPr/>
          <a:lstStyle/>
          <a:p>
            <a:pPr marL="0" indent="0">
              <a:spcBef>
                <a:spcPts val="13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final point. I much doubt, despite all I’ve said, that ordinary people will stop talking about whether AI systems are conscious. 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Rather, I presume, they will view AI systems as conscious just to the extent they regard them as having moral standing.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mind this. 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83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Final Point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6400800" cy="4191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look at this in two ways. (1) Given the indeterminacy of the concept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phenomenally conscious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will come to refine it to apply to just those systems that have moral standing.     (2) The concept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phenomenally conscious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always meant (contrary to what I’ve assumed so far) states which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way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ones do.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way, note, we wouldn’t be reasoning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they’re conscious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they </a:t>
            </a:r>
            <a:r>
              <a:rPr lang="en-GB" sz="25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moral standing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 the contrary, they would be making the converse inference, from right to left.</a:t>
            </a:r>
          </a:p>
        </p:txBody>
      </p:sp>
    </p:spTree>
    <p:extLst>
      <p:ext uri="{BB962C8B-B14F-4D97-AF65-F5344CB8AC3E}">
        <p14:creationId xmlns:p14="http://schemas.microsoft.com/office/powerpoint/2010/main" val="24865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990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Introduction</a:t>
            </a:r>
            <a:endParaRPr lang="en-US" altLang="en-U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39000" cy="41910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going to talk about “AI ethics”. 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my focus won’t be on AI systems as moral agents—the “singularity”, alignment, existential crisis—but rather their status as moral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if any AI systems will be deserving of our moral concern?</a:t>
            </a:r>
          </a:p>
        </p:txBody>
      </p:sp>
    </p:spTree>
    <p:extLst>
      <p:ext uri="{BB962C8B-B14F-4D97-AF65-F5344CB8AC3E}">
        <p14:creationId xmlns:p14="http://schemas.microsoft.com/office/powerpoint/2010/main" val="4144279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Final Point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6553200" cy="4267200"/>
          </a:xfrm>
        </p:spPr>
        <p:txBody>
          <a:bodyPr/>
          <a:lstStyle/>
          <a:p>
            <a:pPr marL="0" indent="0">
              <a:buNone/>
            </a:pP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way, there is something very </a:t>
            </a:r>
            <a:r>
              <a:rPr lang="en-GB" sz="2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Wittgensteinian</a:t>
            </a:r>
            <a:r>
              <a:rPr lang="en-GB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point we’ve reached. </a:t>
            </a:r>
          </a:p>
          <a:p>
            <a:pPr marL="0" indent="0">
              <a:buNone/>
            </a:pP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“Those [moral] responses are built into the concepts with which we identify what could be appropriate objects for our responses. This is a circle – a non-vicious circle – from which we cannot escape without losing the relevant concepts... </a:t>
            </a:r>
            <a:r>
              <a:rPr lang="en-GB" sz="25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cannot ... tell in advance all that we will count as looking and behaving like us. We have to see how we respond” (Rai </a:t>
            </a:r>
            <a:r>
              <a:rPr lang="en-GB" sz="2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Gaita</a:t>
            </a: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1999 </a:t>
            </a:r>
            <a:r>
              <a:rPr lang="en-GB" sz="25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Common Humanity</a:t>
            </a: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6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4A2CD93-DEAC-A2DC-D9D5-A11C8B126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Final Point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1834C17-5E5E-D985-0E3A-416CF501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6248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Writers like Rai </a:t>
            </a: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Gaita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Cora Diamond and others argue precisely that the route to the moral treatment of animals should not be grounded in some prior appreciation of their mental 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attributes. </a:t>
            </a:r>
          </a:p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Rather attributing desires, pains and pleasures to animals is inextricably bound up with the decision whether to include them in our moral circle.</a:t>
            </a:r>
          </a:p>
          <a:p>
            <a:pPr marL="0" indent="0">
              <a:buNone/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0CC8-2BD9-B915-E6E7-3B0AD6B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DD305019-529C-83A7-59D3-871CF9729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57" y="1493828"/>
            <a:ext cx="2841022" cy="3778267"/>
          </a:xfrm>
        </p:spPr>
      </p:pic>
      <p:pic>
        <p:nvPicPr>
          <p:cNvPr id="7" name="Picture 6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8843C596-59F5-457C-C3A4-06F8A2611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79" y="1500612"/>
            <a:ext cx="3147852" cy="3771483"/>
          </a:xfrm>
          <a:prstGeom prst="rect">
            <a:avLst/>
          </a:prstGeom>
        </p:spPr>
      </p:pic>
      <p:pic>
        <p:nvPicPr>
          <p:cNvPr id="9" name="Picture 8" descr="A picture containing human face, person, smile, indoor&#10;&#10;Description automatically generated">
            <a:extLst>
              <a:ext uri="{FF2B5EF4-FFF2-40B4-BE49-F238E27FC236}">
                <a16:creationId xmlns:a16="http://schemas.microsoft.com/office/drawing/2014/main" id="{76B77FCD-61F8-C522-C4BA-A63A7375B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5" y="1484065"/>
            <a:ext cx="2841022" cy="37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15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8C5A3E2F-7167-1D6D-E766-697A8A579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endParaRPr lang="en-US" altLang="en-US" sz="6000" b="1" u="sng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9BA5AC6-477E-749E-566B-24A8D2102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830763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en-US" altLang="en-US" sz="8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End</a:t>
            </a:r>
            <a:endParaRPr lang="en-GB" altLang="en-US" sz="8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9906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Causal Inference</a:t>
            </a:r>
            <a:endParaRPr lang="en-US" altLang="en-US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239000" cy="4648200"/>
          </a:xfrm>
        </p:spPr>
        <p:txBody>
          <a:bodyPr/>
          <a:lstStyle/>
          <a:p>
            <a:pPr marL="0" indent="0"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A04EBC-AF7D-D5C5-52C2-D5C57CE12862}"/>
              </a:ext>
            </a:extLst>
          </p:cNvPr>
          <p:cNvCxnSpPr/>
          <p:nvPr/>
        </p:nvCxnSpPr>
        <p:spPr>
          <a:xfrm>
            <a:off x="3276600" y="3543300"/>
            <a:ext cx="533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1A65CD-BA61-0D87-061C-10C69FD84029}"/>
              </a:ext>
            </a:extLst>
          </p:cNvPr>
          <p:cNvCxnSpPr/>
          <p:nvPr/>
        </p:nvCxnSpPr>
        <p:spPr>
          <a:xfrm flipH="1">
            <a:off x="4114800" y="3543300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artoon&#10;&#10;Description automatically generated with medium confidence">
            <a:extLst>
              <a:ext uri="{FF2B5EF4-FFF2-40B4-BE49-F238E27FC236}">
                <a16:creationId xmlns:a16="http://schemas.microsoft.com/office/drawing/2014/main" id="{6B46A511-9A1D-1CAF-2D25-F86CE73D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72400" cy="61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143000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Introduction</a:t>
            </a:r>
            <a:endParaRPr lang="en-US" altLang="en-US" sz="40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467600" cy="46482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many people, the issue of AI rights is equivalent to that of AI consciousness. </a:t>
            </a:r>
          </a:p>
          <a:p>
            <a:pPr mar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systems will be deserving of moral concern if and only if they are conscious. 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they focus on the question of AI consciousness, invoking standard accounts of consciousness—global workspace, higher order, IIT, local recurrence . . .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Dehaene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Butlin.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55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2954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Introduction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6096000" cy="46482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that this is quite the wrong way to go.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Consciousness is a moral red herring. </a:t>
            </a:r>
          </a:p>
          <a:p>
            <a:pPr marL="0" indent="0">
              <a:buNone/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ethical status of AI systems is important, but we’ll make no progress is we try to approach it via questions about AI consciousness.</a:t>
            </a:r>
          </a:p>
        </p:txBody>
      </p:sp>
    </p:spTree>
    <p:extLst>
      <p:ext uri="{BB962C8B-B14F-4D97-AF65-F5344CB8AC3E}">
        <p14:creationId xmlns:p14="http://schemas.microsoft.com/office/powerpoint/2010/main" val="174170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E53F-F906-65A5-5F16-6E25369D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Consciousness Research</a:t>
            </a:r>
            <a:endParaRPr lang="en-US" sz="4800" dirty="0"/>
          </a:p>
        </p:txBody>
      </p:sp>
      <p:pic>
        <p:nvPicPr>
          <p:cNvPr id="5" name="Content Placeholder 4" descr="A diagram of a global workspace&#10;&#10;Description automatically generated with low confidence">
            <a:extLst>
              <a:ext uri="{FF2B5EF4-FFF2-40B4-BE49-F238E27FC236}">
                <a16:creationId xmlns:a16="http://schemas.microsoft.com/office/drawing/2014/main" id="{8A9F58F7-7DFF-B5D2-DD65-21435A43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97" y="2286000"/>
            <a:ext cx="3674158" cy="32472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ED982-EF62-493F-603E-BF384379EEF1}"/>
              </a:ext>
            </a:extLst>
          </p:cNvPr>
          <p:cNvSpPr txBox="1"/>
          <p:nvPr/>
        </p:nvSpPr>
        <p:spPr>
          <a:xfrm>
            <a:off x="609600" y="1752600"/>
            <a:ext cx="4267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response to surveys like </a:t>
            </a:r>
            <a:r>
              <a:rPr lang="en-GB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Dehaene’s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Butlin’s, many will say (Ned Block has said) the issue is not whether AI systems have global workspaces, higher order thoughts, etc, but whether they have </a:t>
            </a:r>
            <a:r>
              <a:rPr lang="en-GB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phenomenal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consciousness. </a:t>
            </a:r>
          </a:p>
          <a:p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can’t be taken as a priori given, it’s an empirical question, whether any theory gets phenomenal consciousness right.</a:t>
            </a:r>
          </a:p>
        </p:txBody>
      </p:sp>
    </p:spTree>
    <p:extLst>
      <p:ext uri="{BB962C8B-B14F-4D97-AF65-F5344CB8AC3E}">
        <p14:creationId xmlns:p14="http://schemas.microsoft.com/office/powerpoint/2010/main" val="131625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9906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Consciousness Research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239000" cy="4419600"/>
          </a:xfrm>
        </p:spPr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identify phenomenal consciousness directly. We use a special way of thinking about it, derived from acquaintance with our own conscious states—"phenomenal concepts”. 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“Something that it’s like.” “If you have to ask, you’ll never know.”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aim to identify some kind of cerebral state that’s co-extensive with our own phenomenally conscious states—maybe: global workspace, higher order, IIT, local recurrence, . . .</a:t>
            </a:r>
          </a:p>
        </p:txBody>
      </p:sp>
    </p:spTree>
    <p:extLst>
      <p:ext uri="{BB962C8B-B14F-4D97-AF65-F5344CB8AC3E}">
        <p14:creationId xmlns:p14="http://schemas.microsoft.com/office/powerpoint/2010/main" val="15480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3C46B55-48A9-3800-731B-92F5D1BC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GB" altLang="en-US" sz="4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Consciousness Research</a:t>
            </a:r>
            <a:endParaRPr lang="en-US" altLang="en-US" sz="4800" b="1" u="sng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7A90C62-D099-A850-4572-3B6F8AD53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019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with humans, this research runs into problems.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it relies on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phenomenal consciousness, it has trouble disentangling phenomenal consciousness from global availability, higher-order accessibility, . . .</a:t>
            </a:r>
          </a:p>
          <a:p>
            <a:pPr marL="0" indent="0">
              <a:buNone/>
            </a:pP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No-report paradigms, natural kinds – Shea, . . .</a:t>
            </a:r>
          </a:p>
        </p:txBody>
      </p:sp>
    </p:spTree>
    <p:extLst>
      <p:ext uri="{BB962C8B-B14F-4D97-AF65-F5344CB8AC3E}">
        <p14:creationId xmlns:p14="http://schemas.microsoft.com/office/powerpoint/2010/main" val="902877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1872</Words>
  <Application>Microsoft Macintosh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Default Design</vt:lpstr>
      <vt:lpstr>PowerPoint Presentation</vt:lpstr>
      <vt:lpstr>Plan</vt:lpstr>
      <vt:lpstr>Introduction</vt:lpstr>
      <vt:lpstr>Causal Inference</vt:lpstr>
      <vt:lpstr>Introduction</vt:lpstr>
      <vt:lpstr>Introduction</vt:lpstr>
      <vt:lpstr>Consciousness Research</vt:lpstr>
      <vt:lpstr>Consciousness Research</vt:lpstr>
      <vt:lpstr>Consciousness Research</vt:lpstr>
      <vt:lpstr>Animal Consciousness</vt:lpstr>
      <vt:lpstr>Animal Consciousness</vt:lpstr>
      <vt:lpstr>Animal Consciousness</vt:lpstr>
      <vt:lpstr>Animal Consciousness</vt:lpstr>
      <vt:lpstr>Animal Consciousness</vt:lpstr>
      <vt:lpstr>Animal Welfare</vt:lpstr>
      <vt:lpstr>Animal Welfare</vt:lpstr>
      <vt:lpstr>Animal Welfare</vt:lpstr>
      <vt:lpstr>Animal Welfare</vt:lpstr>
      <vt:lpstr>AI Welfare</vt:lpstr>
      <vt:lpstr>AI Welfare</vt:lpstr>
      <vt:lpstr>AI Welfare</vt:lpstr>
      <vt:lpstr>AI Welfare</vt:lpstr>
      <vt:lpstr>AI Welfare</vt:lpstr>
      <vt:lpstr>Moral Crisis</vt:lpstr>
      <vt:lpstr>Moral Crisis</vt:lpstr>
      <vt:lpstr>Moral Crisis</vt:lpstr>
      <vt:lpstr>Moral Crisis</vt:lpstr>
      <vt:lpstr>Final Point</vt:lpstr>
      <vt:lpstr>Final Point</vt:lpstr>
      <vt:lpstr>Final Point</vt:lpstr>
      <vt:lpstr>Final Point</vt:lpstr>
      <vt:lpstr>PowerPoint Presentation</vt:lpstr>
      <vt:lpstr>PowerPoint Presentation</vt:lpstr>
    </vt:vector>
  </TitlesOfParts>
  <Company>yyy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</dc:creator>
  <cp:lastModifiedBy>David Papineau</cp:lastModifiedBy>
  <cp:revision>259</cp:revision>
  <dcterms:created xsi:type="dcterms:W3CDTF">2005-04-29T06:24:22Z</dcterms:created>
  <dcterms:modified xsi:type="dcterms:W3CDTF">2023-06-01T13:43:29Z</dcterms:modified>
</cp:coreProperties>
</file>