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366" r:id="rId2"/>
    <p:sldId id="417" r:id="rId3"/>
    <p:sldId id="440" r:id="rId4"/>
    <p:sldId id="452" r:id="rId5"/>
    <p:sldId id="471" r:id="rId6"/>
    <p:sldId id="472" r:id="rId7"/>
    <p:sldId id="441" r:id="rId8"/>
    <p:sldId id="474" r:id="rId9"/>
    <p:sldId id="475" r:id="rId10"/>
    <p:sldId id="476" r:id="rId11"/>
    <p:sldId id="477" r:id="rId12"/>
    <p:sldId id="478" r:id="rId13"/>
    <p:sldId id="479" r:id="rId14"/>
    <p:sldId id="453" r:id="rId15"/>
    <p:sldId id="473" r:id="rId16"/>
    <p:sldId id="480" r:id="rId17"/>
    <p:sldId id="454" r:id="rId18"/>
    <p:sldId id="481" r:id="rId19"/>
    <p:sldId id="482" r:id="rId20"/>
    <p:sldId id="483" r:id="rId21"/>
    <p:sldId id="34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46"/>
    <p:restoredTop sz="94681"/>
  </p:normalViewPr>
  <p:slideViewPr>
    <p:cSldViewPr>
      <p:cViewPr varScale="1">
        <p:scale>
          <a:sx n="107" d="100"/>
          <a:sy n="107" d="100"/>
        </p:scale>
        <p:origin x="127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54F5E2-03FD-9560-9EBF-042E0702AF8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5" name="Rectangle 3">
            <a:extLst>
              <a:ext uri="{FF2B5EF4-FFF2-40B4-BE49-F238E27FC236}">
                <a16:creationId xmlns:a16="http://schemas.microsoft.com/office/drawing/2014/main" id="{A67CD9F4-860F-5F26-F645-EBC42B283A8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3556" name="Rectangle 4">
            <a:extLst>
              <a:ext uri="{FF2B5EF4-FFF2-40B4-BE49-F238E27FC236}">
                <a16:creationId xmlns:a16="http://schemas.microsoft.com/office/drawing/2014/main" id="{92006E65-47A9-9CBC-CCC1-0C589CB3CA3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7" name="Rectangle 5">
            <a:extLst>
              <a:ext uri="{FF2B5EF4-FFF2-40B4-BE49-F238E27FC236}">
                <a16:creationId xmlns:a16="http://schemas.microsoft.com/office/drawing/2014/main" id="{13C71D44-483A-5CA9-72C5-D9C27EFC0979}"/>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039A33-E98C-2746-A0C3-CA198984AD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5619137-951E-8624-4907-A2C0698934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B43282-6C6A-C5D1-328E-532D7D5326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E0BF77-D0D2-F0A9-BAE5-9A918A8CC4E5}"/>
              </a:ext>
            </a:extLst>
          </p:cNvPr>
          <p:cNvSpPr>
            <a:spLocks noGrp="1" noChangeArrowheads="1"/>
          </p:cNvSpPr>
          <p:nvPr>
            <p:ph type="sldNum" sz="quarter" idx="12"/>
          </p:nvPr>
        </p:nvSpPr>
        <p:spPr>
          <a:ln/>
        </p:spPr>
        <p:txBody>
          <a:bodyPr/>
          <a:lstStyle>
            <a:lvl1pPr>
              <a:defRPr/>
            </a:lvl1pPr>
          </a:lstStyle>
          <a:p>
            <a:pPr>
              <a:defRPr/>
            </a:pPr>
            <a:fld id="{7EB4B1F6-A352-6147-82FA-6EAF20B84D8A}" type="slidenum">
              <a:rPr lang="en-US" altLang="en-US"/>
              <a:pPr>
                <a:defRPr/>
              </a:pPr>
              <a:t>‹#›</a:t>
            </a:fld>
            <a:endParaRPr lang="en-US" altLang="en-US"/>
          </a:p>
        </p:txBody>
      </p:sp>
    </p:spTree>
    <p:extLst>
      <p:ext uri="{BB962C8B-B14F-4D97-AF65-F5344CB8AC3E}">
        <p14:creationId xmlns:p14="http://schemas.microsoft.com/office/powerpoint/2010/main" val="251274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AB38340-8001-DA7E-517E-237F9FDBAE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F8BEA2-EBA0-2AE7-8DCE-2EC00D2080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344FDE-12CF-5BE2-C840-DDAE49A84EC7}"/>
              </a:ext>
            </a:extLst>
          </p:cNvPr>
          <p:cNvSpPr>
            <a:spLocks noGrp="1" noChangeArrowheads="1"/>
          </p:cNvSpPr>
          <p:nvPr>
            <p:ph type="sldNum" sz="quarter" idx="12"/>
          </p:nvPr>
        </p:nvSpPr>
        <p:spPr>
          <a:ln/>
        </p:spPr>
        <p:txBody>
          <a:bodyPr/>
          <a:lstStyle>
            <a:lvl1pPr>
              <a:defRPr/>
            </a:lvl1pPr>
          </a:lstStyle>
          <a:p>
            <a:pPr>
              <a:defRPr/>
            </a:pPr>
            <a:fld id="{686A75D9-3844-EC4A-94B5-4EDBB1E4817E}" type="slidenum">
              <a:rPr lang="en-US" altLang="en-US"/>
              <a:pPr>
                <a:defRPr/>
              </a:pPr>
              <a:t>‹#›</a:t>
            </a:fld>
            <a:endParaRPr lang="en-US" altLang="en-US"/>
          </a:p>
        </p:txBody>
      </p:sp>
    </p:spTree>
    <p:extLst>
      <p:ext uri="{BB962C8B-B14F-4D97-AF65-F5344CB8AC3E}">
        <p14:creationId xmlns:p14="http://schemas.microsoft.com/office/powerpoint/2010/main" val="25371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734C727-5476-3719-1EFA-A6D78C9B5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CED206-FE73-E3C8-8573-26EF265A4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4DBDE7-CBF1-F359-1838-535A4BF22976}"/>
              </a:ext>
            </a:extLst>
          </p:cNvPr>
          <p:cNvSpPr>
            <a:spLocks noGrp="1" noChangeArrowheads="1"/>
          </p:cNvSpPr>
          <p:nvPr>
            <p:ph type="sldNum" sz="quarter" idx="12"/>
          </p:nvPr>
        </p:nvSpPr>
        <p:spPr>
          <a:ln/>
        </p:spPr>
        <p:txBody>
          <a:bodyPr/>
          <a:lstStyle>
            <a:lvl1pPr>
              <a:defRPr/>
            </a:lvl1pPr>
          </a:lstStyle>
          <a:p>
            <a:pPr>
              <a:defRPr/>
            </a:pPr>
            <a:fld id="{DF50DD08-F7B1-7749-9202-BF81A211C8FD}" type="slidenum">
              <a:rPr lang="en-US" altLang="en-US"/>
              <a:pPr>
                <a:defRPr/>
              </a:pPr>
              <a:t>‹#›</a:t>
            </a:fld>
            <a:endParaRPr lang="en-US" altLang="en-US"/>
          </a:p>
        </p:txBody>
      </p:sp>
    </p:spTree>
    <p:extLst>
      <p:ext uri="{BB962C8B-B14F-4D97-AF65-F5344CB8AC3E}">
        <p14:creationId xmlns:p14="http://schemas.microsoft.com/office/powerpoint/2010/main" val="308399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D20EE89-7CEB-D38E-7AAF-7A8FA25C09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6E5B45-FF47-F8C4-ABF7-E26D06D7DC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AA89ED-1513-8E2D-179D-C01691E6AEB8}"/>
              </a:ext>
            </a:extLst>
          </p:cNvPr>
          <p:cNvSpPr>
            <a:spLocks noGrp="1" noChangeArrowheads="1"/>
          </p:cNvSpPr>
          <p:nvPr>
            <p:ph type="sldNum" sz="quarter" idx="12"/>
          </p:nvPr>
        </p:nvSpPr>
        <p:spPr>
          <a:ln/>
        </p:spPr>
        <p:txBody>
          <a:bodyPr/>
          <a:lstStyle>
            <a:lvl1pPr>
              <a:defRPr/>
            </a:lvl1pPr>
          </a:lstStyle>
          <a:p>
            <a:pPr>
              <a:defRPr/>
            </a:pPr>
            <a:fld id="{0EFC3043-328B-874F-9F26-786B7992DB52}" type="slidenum">
              <a:rPr lang="en-US" altLang="en-US"/>
              <a:pPr>
                <a:defRPr/>
              </a:pPr>
              <a:t>‹#›</a:t>
            </a:fld>
            <a:endParaRPr lang="en-US" altLang="en-US"/>
          </a:p>
        </p:txBody>
      </p:sp>
    </p:spTree>
    <p:extLst>
      <p:ext uri="{BB962C8B-B14F-4D97-AF65-F5344CB8AC3E}">
        <p14:creationId xmlns:p14="http://schemas.microsoft.com/office/powerpoint/2010/main" val="391799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5C3B472-9849-CB02-8268-4AA146EEFE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38C785-348D-F25F-E5C7-044A61B406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F604B5-E95C-88B7-CE9E-8442E34D390C}"/>
              </a:ext>
            </a:extLst>
          </p:cNvPr>
          <p:cNvSpPr>
            <a:spLocks noGrp="1" noChangeArrowheads="1"/>
          </p:cNvSpPr>
          <p:nvPr>
            <p:ph type="sldNum" sz="quarter" idx="12"/>
          </p:nvPr>
        </p:nvSpPr>
        <p:spPr>
          <a:ln/>
        </p:spPr>
        <p:txBody>
          <a:bodyPr/>
          <a:lstStyle>
            <a:lvl1pPr>
              <a:defRPr/>
            </a:lvl1pPr>
          </a:lstStyle>
          <a:p>
            <a:pPr>
              <a:defRPr/>
            </a:pPr>
            <a:fld id="{C089B805-850A-5A45-827B-251262A96BE9}" type="slidenum">
              <a:rPr lang="en-US" altLang="en-US"/>
              <a:pPr>
                <a:defRPr/>
              </a:pPr>
              <a:t>‹#›</a:t>
            </a:fld>
            <a:endParaRPr lang="en-US" altLang="en-US"/>
          </a:p>
        </p:txBody>
      </p:sp>
    </p:spTree>
    <p:extLst>
      <p:ext uri="{BB962C8B-B14F-4D97-AF65-F5344CB8AC3E}">
        <p14:creationId xmlns:p14="http://schemas.microsoft.com/office/powerpoint/2010/main" val="253887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D6890C6-1956-673C-10D6-710B3B0E82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77B015-9752-FB76-3FE7-79B67ECA3F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5D62EB-8656-50B3-DA82-B68C01201C04}"/>
              </a:ext>
            </a:extLst>
          </p:cNvPr>
          <p:cNvSpPr>
            <a:spLocks noGrp="1" noChangeArrowheads="1"/>
          </p:cNvSpPr>
          <p:nvPr>
            <p:ph type="sldNum" sz="quarter" idx="12"/>
          </p:nvPr>
        </p:nvSpPr>
        <p:spPr>
          <a:ln/>
        </p:spPr>
        <p:txBody>
          <a:bodyPr/>
          <a:lstStyle>
            <a:lvl1pPr>
              <a:defRPr/>
            </a:lvl1pPr>
          </a:lstStyle>
          <a:p>
            <a:pPr>
              <a:defRPr/>
            </a:pPr>
            <a:fld id="{2C5CFAE8-306C-D544-A75A-5AED699C7A42}" type="slidenum">
              <a:rPr lang="en-US" altLang="en-US"/>
              <a:pPr>
                <a:defRPr/>
              </a:pPr>
              <a:t>‹#›</a:t>
            </a:fld>
            <a:endParaRPr lang="en-US" altLang="en-US"/>
          </a:p>
        </p:txBody>
      </p:sp>
    </p:spTree>
    <p:extLst>
      <p:ext uri="{BB962C8B-B14F-4D97-AF65-F5344CB8AC3E}">
        <p14:creationId xmlns:p14="http://schemas.microsoft.com/office/powerpoint/2010/main" val="157605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81C21AE-851B-FA08-89F4-CC2E6D7A76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04E7B4-7516-44CD-4489-D7410FDDDE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8FB6B5-A573-CF34-9AA8-2CADD78D5E2B}"/>
              </a:ext>
            </a:extLst>
          </p:cNvPr>
          <p:cNvSpPr>
            <a:spLocks noGrp="1" noChangeArrowheads="1"/>
          </p:cNvSpPr>
          <p:nvPr>
            <p:ph type="sldNum" sz="quarter" idx="12"/>
          </p:nvPr>
        </p:nvSpPr>
        <p:spPr>
          <a:ln/>
        </p:spPr>
        <p:txBody>
          <a:bodyPr/>
          <a:lstStyle>
            <a:lvl1pPr>
              <a:defRPr/>
            </a:lvl1pPr>
          </a:lstStyle>
          <a:p>
            <a:pPr>
              <a:defRPr/>
            </a:pPr>
            <a:fld id="{215E85A9-A3D2-5749-8401-C5EED1037585}" type="slidenum">
              <a:rPr lang="en-US" altLang="en-US"/>
              <a:pPr>
                <a:defRPr/>
              </a:pPr>
              <a:t>‹#›</a:t>
            </a:fld>
            <a:endParaRPr lang="en-US" altLang="en-US"/>
          </a:p>
        </p:txBody>
      </p:sp>
    </p:spTree>
    <p:extLst>
      <p:ext uri="{BB962C8B-B14F-4D97-AF65-F5344CB8AC3E}">
        <p14:creationId xmlns:p14="http://schemas.microsoft.com/office/powerpoint/2010/main" val="429187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345EAD5-C1BB-027A-2320-C5580197FB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FD59C7-7F11-597B-E950-9C911F55B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478739E-ADBB-C99F-DE5E-087405B6FEA4}"/>
              </a:ext>
            </a:extLst>
          </p:cNvPr>
          <p:cNvSpPr>
            <a:spLocks noGrp="1" noChangeArrowheads="1"/>
          </p:cNvSpPr>
          <p:nvPr>
            <p:ph type="sldNum" sz="quarter" idx="12"/>
          </p:nvPr>
        </p:nvSpPr>
        <p:spPr>
          <a:ln/>
        </p:spPr>
        <p:txBody>
          <a:bodyPr/>
          <a:lstStyle>
            <a:lvl1pPr>
              <a:defRPr/>
            </a:lvl1pPr>
          </a:lstStyle>
          <a:p>
            <a:pPr>
              <a:defRPr/>
            </a:pPr>
            <a:fld id="{4B0DA60D-181C-8343-A651-1645CE715184}" type="slidenum">
              <a:rPr lang="en-US" altLang="en-US"/>
              <a:pPr>
                <a:defRPr/>
              </a:pPr>
              <a:t>‹#›</a:t>
            </a:fld>
            <a:endParaRPr lang="en-US" altLang="en-US"/>
          </a:p>
        </p:txBody>
      </p:sp>
    </p:spTree>
    <p:extLst>
      <p:ext uri="{BB962C8B-B14F-4D97-AF65-F5344CB8AC3E}">
        <p14:creationId xmlns:p14="http://schemas.microsoft.com/office/powerpoint/2010/main" val="153298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18F5DC-FAD7-7A03-E5D5-50D3D6E1C5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C729E8-775D-CEF6-B6EA-1BEA97422F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F7D9D9A-69B1-4971-5851-3383DD07E3B6}"/>
              </a:ext>
            </a:extLst>
          </p:cNvPr>
          <p:cNvSpPr>
            <a:spLocks noGrp="1" noChangeArrowheads="1"/>
          </p:cNvSpPr>
          <p:nvPr>
            <p:ph type="sldNum" sz="quarter" idx="12"/>
          </p:nvPr>
        </p:nvSpPr>
        <p:spPr>
          <a:ln/>
        </p:spPr>
        <p:txBody>
          <a:bodyPr/>
          <a:lstStyle>
            <a:lvl1pPr>
              <a:defRPr/>
            </a:lvl1pPr>
          </a:lstStyle>
          <a:p>
            <a:pPr>
              <a:defRPr/>
            </a:pPr>
            <a:fld id="{83000F3D-6D2C-2348-85DF-36344F88BB88}" type="slidenum">
              <a:rPr lang="en-US" altLang="en-US"/>
              <a:pPr>
                <a:defRPr/>
              </a:pPr>
              <a:t>‹#›</a:t>
            </a:fld>
            <a:endParaRPr lang="en-US" altLang="en-US"/>
          </a:p>
        </p:txBody>
      </p:sp>
    </p:spTree>
    <p:extLst>
      <p:ext uri="{BB962C8B-B14F-4D97-AF65-F5344CB8AC3E}">
        <p14:creationId xmlns:p14="http://schemas.microsoft.com/office/powerpoint/2010/main" val="399802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0D1FE6-2811-BC22-D10B-27D31F8C9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167D1F-479D-3167-ADEF-FF34BCEF9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4F4856-7992-C618-37DB-94AA5FAE91F4}"/>
              </a:ext>
            </a:extLst>
          </p:cNvPr>
          <p:cNvSpPr>
            <a:spLocks noGrp="1" noChangeArrowheads="1"/>
          </p:cNvSpPr>
          <p:nvPr>
            <p:ph type="sldNum" sz="quarter" idx="12"/>
          </p:nvPr>
        </p:nvSpPr>
        <p:spPr>
          <a:ln/>
        </p:spPr>
        <p:txBody>
          <a:bodyPr/>
          <a:lstStyle>
            <a:lvl1pPr>
              <a:defRPr/>
            </a:lvl1pPr>
          </a:lstStyle>
          <a:p>
            <a:pPr>
              <a:defRPr/>
            </a:pPr>
            <a:fld id="{13962411-1AE2-804B-9045-2926391C523C}" type="slidenum">
              <a:rPr lang="en-US" altLang="en-US"/>
              <a:pPr>
                <a:defRPr/>
              </a:pPr>
              <a:t>‹#›</a:t>
            </a:fld>
            <a:endParaRPr lang="en-US" altLang="en-US"/>
          </a:p>
        </p:txBody>
      </p:sp>
    </p:spTree>
    <p:extLst>
      <p:ext uri="{BB962C8B-B14F-4D97-AF65-F5344CB8AC3E}">
        <p14:creationId xmlns:p14="http://schemas.microsoft.com/office/powerpoint/2010/main" val="222992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245B37-72AB-606F-D7C8-960AEA426B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B6C1C4-5049-63BF-786F-828EF6D5D7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622268-4066-4B42-4CDA-B9DC1CA580AD}"/>
              </a:ext>
            </a:extLst>
          </p:cNvPr>
          <p:cNvSpPr>
            <a:spLocks noGrp="1" noChangeArrowheads="1"/>
          </p:cNvSpPr>
          <p:nvPr>
            <p:ph type="sldNum" sz="quarter" idx="12"/>
          </p:nvPr>
        </p:nvSpPr>
        <p:spPr>
          <a:ln/>
        </p:spPr>
        <p:txBody>
          <a:bodyPr/>
          <a:lstStyle>
            <a:lvl1pPr>
              <a:defRPr/>
            </a:lvl1pPr>
          </a:lstStyle>
          <a:p>
            <a:pPr>
              <a:defRPr/>
            </a:pPr>
            <a:fld id="{18E5B99B-E15E-014F-A4F9-D77B89E49F73}" type="slidenum">
              <a:rPr lang="en-US" altLang="en-US"/>
              <a:pPr>
                <a:defRPr/>
              </a:pPr>
              <a:t>‹#›</a:t>
            </a:fld>
            <a:endParaRPr lang="en-US" altLang="en-US"/>
          </a:p>
        </p:txBody>
      </p:sp>
    </p:spTree>
    <p:extLst>
      <p:ext uri="{BB962C8B-B14F-4D97-AF65-F5344CB8AC3E}">
        <p14:creationId xmlns:p14="http://schemas.microsoft.com/office/powerpoint/2010/main" val="18692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4E8D81-5E8F-65D7-BB53-962FDBE0C7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BBC0C5-1CB3-3BF7-03C7-6072562C459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27C4A9-8006-09FC-2503-15E4C468DA1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265C8E7-3E47-4D7B-0BF4-00C85BE0C1C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6447C301-8FEC-D595-9B6A-32D5E48307F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E29B3D-8601-DC44-84CB-666CEBDF41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3B2A13FF-C945-0BB2-85E3-D9A17DC5830D}"/>
              </a:ext>
            </a:extLst>
          </p:cNvPr>
          <p:cNvSpPr txBox="1">
            <a:spLocks noChangeArrowheads="1"/>
          </p:cNvSpPr>
          <p:nvPr/>
        </p:nvSpPr>
        <p:spPr bwMode="auto">
          <a:xfrm>
            <a:off x="-1098550" y="3576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 name="TextBox 2">
            <a:extLst>
              <a:ext uri="{FF2B5EF4-FFF2-40B4-BE49-F238E27FC236}">
                <a16:creationId xmlns:a16="http://schemas.microsoft.com/office/drawing/2014/main" id="{3054F189-CCE4-DD94-EFC0-F6EF6517D6FE}"/>
              </a:ext>
            </a:extLst>
          </p:cNvPr>
          <p:cNvSpPr txBox="1"/>
          <p:nvPr/>
        </p:nvSpPr>
        <p:spPr>
          <a:xfrm>
            <a:off x="1414130" y="1066800"/>
            <a:ext cx="6315739" cy="4647426"/>
          </a:xfrm>
          <a:prstGeom prst="rect">
            <a:avLst/>
          </a:prstGeom>
          <a:noFill/>
        </p:spPr>
        <p:txBody>
          <a:bodyPr wrap="square">
            <a:spAutoFit/>
          </a:bodyPr>
          <a:lstStyle/>
          <a:p>
            <a:pPr algn="ctr" eaLnBrk="1" hangingPunct="1">
              <a:spcBef>
                <a:spcPct val="0"/>
              </a:spcBef>
              <a:buFontTx/>
              <a:buNone/>
            </a:pPr>
            <a:r>
              <a:rPr lang="en-GB" altLang="en-US" sz="4400" b="1" dirty="0">
                <a:solidFill>
                  <a:srgbClr val="C00000"/>
                </a:solidFill>
              </a:rPr>
              <a:t>Healthy, Harmful, Proximal Dysfunctions</a:t>
            </a:r>
            <a:endParaRPr lang="en-US" altLang="en-US" sz="4400" b="1" dirty="0">
              <a:solidFill>
                <a:srgbClr val="C00000"/>
              </a:solidFill>
            </a:endParaRPr>
          </a:p>
          <a:p>
            <a:pPr algn="ctr" eaLnBrk="1" hangingPunct="1">
              <a:spcBef>
                <a:spcPct val="0"/>
              </a:spcBef>
              <a:buFontTx/>
              <a:buNone/>
            </a:pPr>
            <a:endParaRPr lang="en-GB" altLang="en-US" sz="4400" b="1" dirty="0">
              <a:solidFill>
                <a:srgbClr val="C00000"/>
              </a:solidFill>
            </a:endParaRPr>
          </a:p>
          <a:p>
            <a:pPr algn="ctr" eaLnBrk="1" hangingPunct="1">
              <a:spcBef>
                <a:spcPct val="0"/>
              </a:spcBef>
              <a:buFontTx/>
              <a:buNone/>
            </a:pPr>
            <a:r>
              <a:rPr lang="en-US" altLang="en-US" sz="4200" b="1" dirty="0">
                <a:solidFill>
                  <a:srgbClr val="C00000"/>
                </a:solidFill>
              </a:rPr>
              <a:t>David Papineau</a:t>
            </a:r>
            <a:endParaRPr lang="en-GB" altLang="en-US" sz="4200" b="1" dirty="0">
              <a:solidFill>
                <a:srgbClr val="C00000"/>
              </a:solidFill>
            </a:endParaRPr>
          </a:p>
          <a:p>
            <a:pPr algn="ctr" eaLnBrk="1" hangingPunct="1">
              <a:spcBef>
                <a:spcPct val="0"/>
              </a:spcBef>
              <a:buFontTx/>
              <a:buNone/>
            </a:pPr>
            <a:r>
              <a:rPr lang="en-US" altLang="en-US" sz="2000" b="1" dirty="0">
                <a:solidFill>
                  <a:srgbClr val="C00000"/>
                </a:solidFill>
              </a:rPr>
              <a:t>King’s College London</a:t>
            </a:r>
            <a:endParaRPr lang="en-GB" altLang="en-US" sz="2000" b="1" dirty="0">
              <a:solidFill>
                <a:srgbClr val="C00000"/>
              </a:solidFill>
            </a:endParaRPr>
          </a:p>
          <a:p>
            <a:pPr algn="ctr" eaLnBrk="1" hangingPunct="1">
              <a:spcBef>
                <a:spcPct val="0"/>
              </a:spcBef>
              <a:buFontTx/>
              <a:buNone/>
            </a:pPr>
            <a:r>
              <a:rPr lang="en-US" altLang="en-US" sz="2000" b="1" dirty="0">
                <a:solidFill>
                  <a:srgbClr val="C00000"/>
                </a:solidFill>
                <a:latin typeface="+mj-lt"/>
              </a:rPr>
              <a:t> </a:t>
            </a:r>
            <a:endParaRPr lang="en-GB" altLang="en-US" sz="2000" b="1" dirty="0">
              <a:solidFill>
                <a:srgbClr val="C00000"/>
              </a:solidFill>
              <a:latin typeface="+mj-lt"/>
            </a:endParaRPr>
          </a:p>
          <a:p>
            <a:pPr algn="ctr"/>
            <a:r>
              <a:rPr lang="en-GB" sz="2000" b="1" kern="1800" dirty="0">
                <a:solidFill>
                  <a:srgbClr val="C00000"/>
                </a:solidFill>
                <a:effectLst/>
                <a:latin typeface="+mj-lt"/>
                <a:ea typeface="Times New Roman" panose="02020603050405020304" pitchFamily="18" charset="0"/>
              </a:rPr>
              <a:t>Function &amp; Dysfunction in Medicine &amp; Psychiatry</a:t>
            </a:r>
            <a:endParaRPr lang="en-GB" sz="2000" b="1" dirty="0">
              <a:solidFill>
                <a:srgbClr val="C00000"/>
              </a:solidFill>
              <a:effectLst/>
              <a:latin typeface="+mj-lt"/>
              <a:ea typeface="Times New Roman" panose="02020603050405020304" pitchFamily="18" charset="0"/>
            </a:endParaRPr>
          </a:p>
          <a:p>
            <a:pPr algn="ctr">
              <a:spcBef>
                <a:spcPct val="0"/>
              </a:spcBef>
              <a:buFontTx/>
              <a:buNone/>
            </a:pPr>
            <a:r>
              <a:rPr lang="en-GB" altLang="en-US" sz="2000" b="1" dirty="0">
                <a:solidFill>
                  <a:srgbClr val="C00000"/>
                </a:solidFill>
              </a:rPr>
              <a:t>Sowerby-Templeton Workshop</a:t>
            </a:r>
          </a:p>
          <a:p>
            <a:pPr algn="ctr">
              <a:spcBef>
                <a:spcPct val="0"/>
              </a:spcBef>
              <a:buFontTx/>
              <a:buNone/>
            </a:pPr>
            <a:r>
              <a:rPr lang="en-GB" altLang="en-US" sz="2000" b="1" dirty="0">
                <a:solidFill>
                  <a:srgbClr val="C00000"/>
                </a:solidFill>
              </a:rPr>
              <a:t>King’s College London</a:t>
            </a:r>
          </a:p>
          <a:p>
            <a:pPr algn="ctr">
              <a:spcBef>
                <a:spcPct val="0"/>
              </a:spcBef>
              <a:buFontTx/>
              <a:buNone/>
            </a:pPr>
            <a:r>
              <a:rPr lang="en-US" altLang="en-US" sz="2000" b="1" dirty="0">
                <a:solidFill>
                  <a:srgbClr val="C00000"/>
                </a:solidFill>
              </a:rPr>
              <a:t>January 20-21 2024</a:t>
            </a:r>
            <a:endParaRPr lang="en-GB" altLang="en-US" sz="20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FD9A1-B46B-C962-A6BE-240C82281238}"/>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F7A8BF1E-01ED-4E3B-F330-1B0CCDD877B3}"/>
              </a:ext>
            </a:extLst>
          </p:cNvPr>
          <p:cNvSpPr>
            <a:spLocks noGrp="1" noChangeArrowheads="1"/>
          </p:cNvSpPr>
          <p:nvPr>
            <p:ph type="title"/>
          </p:nvPr>
        </p:nvSpPr>
        <p:spPr>
          <a:xfrm>
            <a:off x="457200" y="274638"/>
            <a:ext cx="8229600" cy="1401762"/>
          </a:xfrm>
        </p:spPr>
        <p:txBody>
          <a:bodyPr/>
          <a:lstStyle/>
          <a:p>
            <a:r>
              <a:rPr lang="en-US" altLang="en-US" sz="4000" b="1" dirty="0">
                <a:solidFill>
                  <a:srgbClr val="C00000"/>
                </a:solidFill>
                <a:ea typeface="ＭＳ Ｐゴシック" panose="020B0600070205080204" pitchFamily="34" charset="-128"/>
              </a:rPr>
              <a:t>Proximal Effects, Distal Contents</a:t>
            </a:r>
          </a:p>
        </p:txBody>
      </p:sp>
      <p:sp>
        <p:nvSpPr>
          <p:cNvPr id="3" name="Content Placeholder 2">
            <a:extLst>
              <a:ext uri="{FF2B5EF4-FFF2-40B4-BE49-F238E27FC236}">
                <a16:creationId xmlns:a16="http://schemas.microsoft.com/office/drawing/2014/main" id="{4A6DA6BD-25B7-8EE9-A7F3-F380C0095149}"/>
              </a:ext>
            </a:extLst>
          </p:cNvPr>
          <p:cNvSpPr>
            <a:spLocks noGrp="1"/>
          </p:cNvSpPr>
          <p:nvPr>
            <p:ph idx="1"/>
          </p:nvPr>
        </p:nvSpPr>
        <p:spPr>
          <a:xfrm>
            <a:off x="1143000" y="1600200"/>
            <a:ext cx="7086600" cy="4525963"/>
          </a:xfrm>
        </p:spPr>
        <p:txBody>
          <a:bodyPr/>
          <a:lstStyle/>
          <a:p>
            <a:pPr marL="0" indent="0">
              <a:spcBef>
                <a:spcPts val="1800"/>
              </a:spcBef>
              <a:buNone/>
            </a:pPr>
            <a:r>
              <a:rPr lang="en-GB" sz="2800" dirty="0">
                <a:effectLst/>
                <a:latin typeface="Calibri" panose="020F0502020204030204" pitchFamily="34" charset="0"/>
                <a:ea typeface="Times New Roman" panose="02020603050405020304" pitchFamily="18" charset="0"/>
              </a:rPr>
              <a:t>Better to stick with the idea that the system’s function is to represent external conditions—and grasp the nettle that unfriendly environments can per se generate malfunctions.</a:t>
            </a:r>
          </a:p>
          <a:p>
            <a:pPr marL="0" indent="0">
              <a:spcBef>
                <a:spcPts val="1800"/>
              </a:spcBef>
              <a:buNone/>
            </a:pPr>
            <a:r>
              <a:rPr lang="en-GB" sz="2800" kern="1800" dirty="0">
                <a:solidFill>
                  <a:srgbClr val="1E0A3C"/>
                </a:solidFill>
                <a:effectLst/>
                <a:latin typeface="Calibri" panose="020F0502020204030204" pitchFamily="34" charset="0"/>
                <a:ea typeface="Times New Roman" panose="02020603050405020304" pitchFamily="18" charset="0"/>
              </a:rPr>
              <a:t>Fagerberg and Garson think that this means giving up the tie between malfunction and proximal effects. </a:t>
            </a:r>
          </a:p>
          <a:p>
            <a:pPr marL="0" indent="0">
              <a:spcBef>
                <a:spcPts val="1800"/>
              </a:spcBef>
              <a:buNone/>
            </a:pPr>
            <a:r>
              <a:rPr lang="en-GB" sz="2800" kern="1800" dirty="0">
                <a:solidFill>
                  <a:srgbClr val="1E0A3C"/>
                </a:solidFill>
                <a:effectLst/>
                <a:latin typeface="Calibri" panose="020F0502020204030204" pitchFamily="34" charset="0"/>
                <a:ea typeface="Times New Roman" panose="02020603050405020304" pitchFamily="18" charset="0"/>
              </a:rPr>
              <a:t>Not at all.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67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5403C-3621-01EB-F5CA-713D82792B47}"/>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A03596A6-7327-8A47-7011-655F153BF38B}"/>
              </a:ext>
            </a:extLst>
          </p:cNvPr>
          <p:cNvSpPr>
            <a:spLocks noGrp="1" noChangeArrowheads="1"/>
          </p:cNvSpPr>
          <p:nvPr>
            <p:ph type="title"/>
          </p:nvPr>
        </p:nvSpPr>
        <p:spPr>
          <a:xfrm>
            <a:off x="457200" y="274638"/>
            <a:ext cx="8229600" cy="1401762"/>
          </a:xfrm>
        </p:spPr>
        <p:txBody>
          <a:bodyPr/>
          <a:lstStyle/>
          <a:p>
            <a:r>
              <a:rPr lang="en-US" altLang="en-US" sz="4000" b="1" dirty="0">
                <a:solidFill>
                  <a:srgbClr val="C00000"/>
                </a:solidFill>
                <a:ea typeface="ＭＳ Ｐゴシック" panose="020B0600070205080204" pitchFamily="34" charset="-128"/>
              </a:rPr>
              <a:t>Proximal Effects, Distal Contents</a:t>
            </a:r>
          </a:p>
        </p:txBody>
      </p:sp>
      <p:sp>
        <p:nvSpPr>
          <p:cNvPr id="3" name="Content Placeholder 2">
            <a:extLst>
              <a:ext uri="{FF2B5EF4-FFF2-40B4-BE49-F238E27FC236}">
                <a16:creationId xmlns:a16="http://schemas.microsoft.com/office/drawing/2014/main" id="{2F959722-8D5E-A8EA-5797-6AA98B440361}"/>
              </a:ext>
            </a:extLst>
          </p:cNvPr>
          <p:cNvSpPr>
            <a:spLocks noGrp="1"/>
          </p:cNvSpPr>
          <p:nvPr>
            <p:ph idx="1"/>
          </p:nvPr>
        </p:nvSpPr>
        <p:spPr>
          <a:xfrm>
            <a:off x="990600" y="1600200"/>
            <a:ext cx="7239000" cy="4525963"/>
          </a:xfrm>
        </p:spPr>
        <p:txBody>
          <a:bodyPr/>
          <a:lstStyle/>
          <a:p>
            <a:pPr marL="0" indent="0">
              <a:spcBef>
                <a:spcPts val="1800"/>
              </a:spcBef>
              <a:buNone/>
            </a:pPr>
            <a:r>
              <a:rPr lang="en-GB" sz="2600" kern="1800" dirty="0">
                <a:solidFill>
                  <a:srgbClr val="1E0A3C"/>
                </a:solidFill>
                <a:effectLst/>
                <a:latin typeface="Calibri" panose="020F0502020204030204" pitchFamily="34" charset="0"/>
                <a:ea typeface="Times New Roman" panose="02020603050405020304" pitchFamily="18" charset="0"/>
              </a:rPr>
              <a:t>Neander is right that the visual system is malfunctioning only if it fails to produce its most </a:t>
            </a:r>
            <a:r>
              <a:rPr lang="en-GB" sz="2600" i="1" kern="1800" dirty="0">
                <a:solidFill>
                  <a:srgbClr val="1E0A3C"/>
                </a:solidFill>
                <a:effectLst/>
                <a:latin typeface="Calibri" panose="020F0502020204030204" pitchFamily="34" charset="0"/>
                <a:ea typeface="Times New Roman" panose="02020603050405020304" pitchFamily="18" charset="0"/>
              </a:rPr>
              <a:t>proximal</a:t>
            </a:r>
            <a:r>
              <a:rPr lang="en-GB" sz="2600" kern="1800" dirty="0">
                <a:solidFill>
                  <a:srgbClr val="1E0A3C"/>
                </a:solidFill>
                <a:effectLst/>
                <a:latin typeface="Calibri" panose="020F0502020204030204" pitchFamily="34" charset="0"/>
                <a:ea typeface="Times New Roman" panose="02020603050405020304" pitchFamily="18" charset="0"/>
              </a:rPr>
              <a:t> designed effect, and what’s more she is right that this is a </a:t>
            </a:r>
            <a:r>
              <a:rPr lang="en-GB" sz="2600" i="1" kern="1800" dirty="0">
                <a:solidFill>
                  <a:srgbClr val="1E0A3C"/>
                </a:solidFill>
                <a:effectLst/>
                <a:latin typeface="Calibri" panose="020F0502020204030204" pitchFamily="34" charset="0"/>
                <a:ea typeface="Times New Roman" panose="02020603050405020304" pitchFamily="18" charset="0"/>
              </a:rPr>
              <a:t>response</a:t>
            </a:r>
            <a:r>
              <a:rPr lang="en-GB" sz="2600" kern="1800" dirty="0">
                <a:solidFill>
                  <a:srgbClr val="1E0A3C"/>
                </a:solidFill>
                <a:effectLst/>
                <a:latin typeface="Calibri" panose="020F0502020204030204" pitchFamily="34" charset="0"/>
                <a:ea typeface="Times New Roman" panose="02020603050405020304" pitchFamily="18" charset="0"/>
              </a:rPr>
              <a:t> function, to produce that effect in response to a certain condition, which condition is then its </a:t>
            </a:r>
            <a:r>
              <a:rPr lang="en-GB" sz="2600" i="1" kern="1800" dirty="0">
                <a:solidFill>
                  <a:srgbClr val="1E0A3C"/>
                </a:solidFill>
                <a:effectLst/>
                <a:latin typeface="Calibri" panose="020F0502020204030204" pitchFamily="34" charset="0"/>
                <a:ea typeface="Times New Roman" panose="02020603050405020304" pitchFamily="18" charset="0"/>
              </a:rPr>
              <a:t>content</a:t>
            </a:r>
            <a:r>
              <a:rPr lang="en-GB" sz="2600" kern="1800" dirty="0">
                <a:solidFill>
                  <a:srgbClr val="1E0A3C"/>
                </a:solidFill>
                <a:effectLst/>
                <a:latin typeface="Calibri" panose="020F0502020204030204" pitchFamily="34" charset="0"/>
                <a:ea typeface="Times New Roman" panose="02020603050405020304" pitchFamily="18" charset="0"/>
              </a:rPr>
              <a:t>.</a:t>
            </a:r>
          </a:p>
          <a:p>
            <a:pPr marL="0" indent="0">
              <a:spcBef>
                <a:spcPts val="1800"/>
              </a:spcBef>
              <a:buNone/>
            </a:pPr>
            <a:r>
              <a:rPr lang="en-GB" sz="2600" kern="1800" dirty="0">
                <a:solidFill>
                  <a:srgbClr val="1E0A3C"/>
                </a:solidFill>
                <a:effectLst/>
                <a:latin typeface="Calibri" panose="020F0502020204030204" pitchFamily="34" charset="0"/>
                <a:ea typeface="Times New Roman" panose="02020603050405020304" pitchFamily="18" charset="0"/>
              </a:rPr>
              <a:t>But all of this leaves open what that condition is. Neander’s predilection for local stimulus conditions is unmotivated and unfocused. </a:t>
            </a:r>
            <a:endParaRPr lang="en-GB"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37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99A2F-6F9D-4F6C-3610-E9366B8BA45C}"/>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2D7EDCFF-AE15-1366-ED53-375A1913704E}"/>
              </a:ext>
            </a:extLst>
          </p:cNvPr>
          <p:cNvSpPr>
            <a:spLocks noGrp="1" noChangeArrowheads="1"/>
          </p:cNvSpPr>
          <p:nvPr>
            <p:ph type="title"/>
          </p:nvPr>
        </p:nvSpPr>
        <p:spPr>
          <a:xfrm>
            <a:off x="457200" y="274638"/>
            <a:ext cx="8229600" cy="1401762"/>
          </a:xfrm>
        </p:spPr>
        <p:txBody>
          <a:bodyPr/>
          <a:lstStyle/>
          <a:p>
            <a:r>
              <a:rPr lang="en-US" altLang="en-US" sz="4000" b="1" dirty="0">
                <a:solidFill>
                  <a:srgbClr val="C00000"/>
                </a:solidFill>
                <a:ea typeface="ＭＳ Ｐゴシック" panose="020B0600070205080204" pitchFamily="34" charset="-128"/>
              </a:rPr>
              <a:t>Proximal Effects, Distal Contents</a:t>
            </a:r>
          </a:p>
        </p:txBody>
      </p:sp>
      <p:sp>
        <p:nvSpPr>
          <p:cNvPr id="3" name="Content Placeholder 2">
            <a:extLst>
              <a:ext uri="{FF2B5EF4-FFF2-40B4-BE49-F238E27FC236}">
                <a16:creationId xmlns:a16="http://schemas.microsoft.com/office/drawing/2014/main" id="{7A8D587A-A52F-7082-E11E-AA66870BF51B}"/>
              </a:ext>
            </a:extLst>
          </p:cNvPr>
          <p:cNvSpPr>
            <a:spLocks noGrp="1"/>
          </p:cNvSpPr>
          <p:nvPr>
            <p:ph idx="1"/>
          </p:nvPr>
        </p:nvSpPr>
        <p:spPr>
          <a:xfrm>
            <a:off x="762000" y="1600200"/>
            <a:ext cx="7467600" cy="4525963"/>
          </a:xfrm>
        </p:spPr>
        <p:txBody>
          <a:bodyPr/>
          <a:lstStyle/>
          <a:p>
            <a:pPr marL="0" indent="0">
              <a:spcBef>
                <a:spcPts val="1800"/>
              </a:spcBef>
              <a:buNone/>
            </a:pPr>
            <a:r>
              <a:rPr lang="en-GB" sz="2400" kern="1800" dirty="0">
                <a:solidFill>
                  <a:srgbClr val="1E0A3C"/>
                </a:solidFill>
                <a:effectLst/>
                <a:latin typeface="Calibri" panose="020F0502020204030204" pitchFamily="34" charset="0"/>
                <a:ea typeface="Times New Roman" panose="02020603050405020304" pitchFamily="18" charset="0"/>
              </a:rPr>
              <a:t>To pick out the condition the system’s been designed to respond to, we need to look downstream, to the consumer of the representation (the tongue snapper, the human motor system) and note the conditions for its success (flying bugs, 3-d cubes).</a:t>
            </a:r>
          </a:p>
          <a:p>
            <a:pPr marL="0" indent="0">
              <a:spcBef>
                <a:spcPts val="1800"/>
              </a:spcBef>
              <a:buNone/>
            </a:pPr>
            <a:r>
              <a:rPr lang="en-GB" sz="2400" kern="1800" dirty="0">
                <a:solidFill>
                  <a:srgbClr val="1E0A3C"/>
                </a:solidFill>
                <a:effectLst/>
                <a:latin typeface="Calibri" panose="020F0502020204030204" pitchFamily="34" charset="0"/>
                <a:ea typeface="Times New Roman" panose="02020603050405020304" pitchFamily="18" charset="0"/>
              </a:rPr>
              <a:t>It is tempting to think that, when we decompose representational systems into their parts, Cummins-style, and try to pick out the proximal functions of the parts, everything is going now going to be intrinsic to the system—after all, we’re looking at functions of internal parts interacting with other internal parts</a:t>
            </a:r>
            <a:r>
              <a:rPr lang="en-GB" sz="2400" dirty="0">
                <a:effectLst/>
              </a:rPr>
              <a:t>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03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10C3-3665-F743-EBFD-F1BDD8CBF067}"/>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0B751E74-96D5-2838-7CBA-4C56EB516C92}"/>
              </a:ext>
            </a:extLst>
          </p:cNvPr>
          <p:cNvSpPr>
            <a:spLocks noGrp="1" noChangeArrowheads="1"/>
          </p:cNvSpPr>
          <p:nvPr>
            <p:ph type="title"/>
          </p:nvPr>
        </p:nvSpPr>
        <p:spPr>
          <a:xfrm>
            <a:off x="457200" y="274638"/>
            <a:ext cx="8229600" cy="1401762"/>
          </a:xfrm>
        </p:spPr>
        <p:txBody>
          <a:bodyPr/>
          <a:lstStyle/>
          <a:p>
            <a:r>
              <a:rPr lang="en-US" altLang="en-US" sz="4000" b="1" dirty="0">
                <a:solidFill>
                  <a:srgbClr val="C00000"/>
                </a:solidFill>
                <a:ea typeface="ＭＳ Ｐゴシック" panose="020B0600070205080204" pitchFamily="34" charset="-128"/>
              </a:rPr>
              <a:t>Proximal Effects, Distal Contents</a:t>
            </a:r>
          </a:p>
        </p:txBody>
      </p:sp>
      <p:sp>
        <p:nvSpPr>
          <p:cNvPr id="3" name="Content Placeholder 2">
            <a:extLst>
              <a:ext uri="{FF2B5EF4-FFF2-40B4-BE49-F238E27FC236}">
                <a16:creationId xmlns:a16="http://schemas.microsoft.com/office/drawing/2014/main" id="{1B528243-FAF2-E66D-EE23-2A22452AE7F6}"/>
              </a:ext>
            </a:extLst>
          </p:cNvPr>
          <p:cNvSpPr>
            <a:spLocks noGrp="1"/>
          </p:cNvSpPr>
          <p:nvPr>
            <p:ph idx="1"/>
          </p:nvPr>
        </p:nvSpPr>
        <p:spPr>
          <a:xfrm>
            <a:off x="914400" y="1616035"/>
            <a:ext cx="7467600" cy="1066800"/>
          </a:xfrm>
        </p:spPr>
        <p:txBody>
          <a:bodyPr/>
          <a:lstStyle/>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But this is a fallacy when it comes to representation. The function of the representing parts can still be to guide consumers in a way that will succeed if certain external circumstances obtain.</a:t>
            </a:r>
            <a:r>
              <a:rPr lang="en-GB" sz="2400" dirty="0">
                <a:effectLst/>
              </a:rPr>
              <a:t> </a:t>
            </a: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p:txBody>
      </p:sp>
      <p:sp>
        <p:nvSpPr>
          <p:cNvPr id="4" name="Rectangle 4">
            <a:extLst>
              <a:ext uri="{FF2B5EF4-FFF2-40B4-BE49-F238E27FC236}">
                <a16:creationId xmlns:a16="http://schemas.microsoft.com/office/drawing/2014/main" id="{B01ED86B-D5F2-2A82-AA6A-07C56E5CBB2E}"/>
              </a:ext>
            </a:extLst>
          </p:cNvPr>
          <p:cNvSpPr>
            <a:spLocks noChangeArrowheads="1"/>
          </p:cNvSpPr>
          <p:nvPr/>
        </p:nvSpPr>
        <p:spPr bwMode="auto">
          <a:xfrm>
            <a:off x="152400" y="158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diagram of a diagram&#10;&#10;Description automatically generated">
            <a:extLst>
              <a:ext uri="{FF2B5EF4-FFF2-40B4-BE49-F238E27FC236}">
                <a16:creationId xmlns:a16="http://schemas.microsoft.com/office/drawing/2014/main" id="{E4F43199-086F-488E-3A45-BAD17A483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66" y="3276599"/>
            <a:ext cx="7793634" cy="2408941"/>
          </a:xfrm>
          <a:prstGeom prst="rect">
            <a:avLst/>
          </a:prstGeom>
        </p:spPr>
      </p:pic>
    </p:spTree>
    <p:extLst>
      <p:ext uri="{BB962C8B-B14F-4D97-AF65-F5344CB8AC3E}">
        <p14:creationId xmlns:p14="http://schemas.microsoft.com/office/powerpoint/2010/main" val="57040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Proximal Mismatches</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838200" y="1600200"/>
            <a:ext cx="7391400" cy="4525963"/>
          </a:xfrm>
        </p:spPr>
        <p:txBody>
          <a:bodyPr/>
          <a:lstStyle/>
          <a:p>
            <a:pPr marL="0" indent="0">
              <a:spcBef>
                <a:spcPts val="1800"/>
              </a:spcBef>
              <a:buNone/>
            </a:pPr>
            <a:r>
              <a:rPr lang="en-GB" sz="2300" dirty="0">
                <a:effectLst/>
                <a:latin typeface="Calibri" panose="020F0502020204030204" pitchFamily="34" charset="0"/>
                <a:ea typeface="Times New Roman" panose="02020603050405020304" pitchFamily="18" charset="0"/>
              </a:rPr>
              <a:t>So we can have proximal malfunctions due to environmental mismatch. Visual illusions, for example.</a:t>
            </a:r>
            <a:endParaRPr lang="en-GB" sz="2300" dirty="0">
              <a:effectLst/>
              <a:latin typeface="Times New Roman" panose="02020603050405020304" pitchFamily="18" charset="0"/>
              <a:ea typeface="Times New Roman" panose="02020603050405020304" pitchFamily="18" charset="0"/>
            </a:endParaRPr>
          </a:p>
          <a:p>
            <a:pPr marL="0" indent="0">
              <a:spcBef>
                <a:spcPts val="1800"/>
              </a:spcBef>
              <a:buNone/>
            </a:pPr>
            <a:r>
              <a:rPr lang="en-GB" sz="2300" dirty="0">
                <a:effectLst/>
                <a:latin typeface="Calibri" panose="020F0502020204030204" pitchFamily="34" charset="0"/>
                <a:ea typeface="Times New Roman" panose="02020603050405020304" pitchFamily="18" charset="0"/>
              </a:rPr>
              <a:t>Perhaps this should have been obvious from the start. Cummins-style decompositions can be more or less fine-grained (left atrium, heart, cardiovascular system, . . .). When we get to whole-body systems, there can be nowhere else to go for proximal effects than then environment.</a:t>
            </a:r>
          </a:p>
          <a:p>
            <a:pPr marL="0" indent="0">
              <a:spcBef>
                <a:spcPts val="1800"/>
              </a:spcBef>
              <a:buNone/>
            </a:pPr>
            <a:r>
              <a:rPr lang="en-GB" sz="2300" dirty="0">
                <a:effectLst/>
                <a:latin typeface="Calibri" panose="020F0502020204030204" pitchFamily="34" charset="0"/>
                <a:ea typeface="Times New Roman" panose="02020603050405020304" pitchFamily="18" charset="0"/>
              </a:rPr>
              <a:t>What’s the function of camouflage except to </a:t>
            </a:r>
            <a:r>
              <a:rPr lang="en-GB" sz="2300" i="1" dirty="0">
                <a:effectLst/>
                <a:latin typeface="Calibri" panose="020F0502020204030204" pitchFamily="34" charset="0"/>
                <a:ea typeface="Times New Roman" panose="02020603050405020304" pitchFamily="18" charset="0"/>
              </a:rPr>
              <a:t>hide against the background</a:t>
            </a:r>
            <a:r>
              <a:rPr lang="en-GB" sz="2300" dirty="0">
                <a:effectLst/>
                <a:latin typeface="Calibri" panose="020F0502020204030204" pitchFamily="34" charset="0"/>
                <a:ea typeface="Times New Roman" panose="02020603050405020304" pitchFamily="18" charset="0"/>
              </a:rPr>
              <a:t>, of foraging systems except to</a:t>
            </a:r>
            <a:r>
              <a:rPr lang="en-GB" sz="2300" i="1" dirty="0">
                <a:effectLst/>
                <a:latin typeface="Calibri" panose="020F0502020204030204" pitchFamily="34" charset="0"/>
                <a:ea typeface="Times New Roman" panose="02020603050405020304" pitchFamily="18" charset="0"/>
              </a:rPr>
              <a:t> find food</a:t>
            </a:r>
            <a:r>
              <a:rPr lang="en-GB" sz="2300" dirty="0">
                <a:effectLst/>
                <a:latin typeface="Calibri" panose="020F0502020204030204" pitchFamily="34" charset="0"/>
                <a:ea typeface="Times New Roman" panose="02020603050405020304" pitchFamily="18" charset="0"/>
              </a:rPr>
              <a:t>, of our sensory-motor system except to </a:t>
            </a:r>
            <a:r>
              <a:rPr lang="en-GB" sz="2300" i="1" dirty="0">
                <a:effectLst/>
                <a:latin typeface="Calibri" panose="020F0502020204030204" pitchFamily="34" charset="0"/>
                <a:ea typeface="Times New Roman" panose="02020603050405020304" pitchFamily="18" charset="0"/>
              </a:rPr>
              <a:t>grasp objects</a:t>
            </a:r>
            <a:r>
              <a:rPr lang="en-GB" sz="2300" dirty="0">
                <a:effectLst/>
                <a:latin typeface="Calibri" panose="020F0502020204030204" pitchFamily="34" charset="0"/>
                <a:ea typeface="Times New Roman" panose="02020603050405020304" pitchFamily="18" charset="0"/>
              </a:rPr>
              <a:t>,. . . ?</a:t>
            </a:r>
            <a:endParaRPr lang="en-GB"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531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E339D-60C2-5083-2358-87970585C129}"/>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9F549B38-85A4-552C-6C78-1D783720A592}"/>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Intrinsic Disorders</a:t>
            </a:r>
          </a:p>
        </p:txBody>
      </p:sp>
      <p:sp>
        <p:nvSpPr>
          <p:cNvPr id="3" name="Content Placeholder 2">
            <a:extLst>
              <a:ext uri="{FF2B5EF4-FFF2-40B4-BE49-F238E27FC236}">
                <a16:creationId xmlns:a16="http://schemas.microsoft.com/office/drawing/2014/main" id="{AC568B1D-566B-9B78-9D5F-257D56E093A7}"/>
              </a:ext>
            </a:extLst>
          </p:cNvPr>
          <p:cNvSpPr>
            <a:spLocks noGrp="1"/>
          </p:cNvSpPr>
          <p:nvPr>
            <p:ph idx="1"/>
          </p:nvPr>
        </p:nvSpPr>
        <p:spPr>
          <a:xfrm>
            <a:off x="1143000" y="1828800"/>
            <a:ext cx="7086600" cy="4297363"/>
          </a:xfrm>
        </p:spPr>
        <p:txBody>
          <a:bodyPr/>
          <a:lstStyle/>
          <a:p>
            <a:pPr marL="0" indent="0">
              <a:spcBef>
                <a:spcPts val="2400"/>
              </a:spcBef>
              <a:buNone/>
            </a:pPr>
            <a:r>
              <a:rPr lang="en-GB" sz="2600" dirty="0">
                <a:effectLst/>
                <a:latin typeface="Calibri" panose="020F0502020204030204" pitchFamily="34" charset="0"/>
                <a:ea typeface="Times New Roman" panose="02020603050405020304" pitchFamily="18" charset="0"/>
              </a:rPr>
              <a:t>Let’s go back to the idea that nothing is </a:t>
            </a:r>
            <a:r>
              <a:rPr lang="en-GB" sz="2600" i="1" dirty="0">
                <a:effectLst/>
                <a:latin typeface="Calibri" panose="020F0502020204030204" pitchFamily="34" charset="0"/>
                <a:ea typeface="Times New Roman" panose="02020603050405020304" pitchFamily="18" charset="0"/>
              </a:rPr>
              <a:t>wrong</a:t>
            </a:r>
            <a:r>
              <a:rPr lang="en-GB" sz="2600" dirty="0">
                <a:effectLst/>
                <a:latin typeface="Calibri" panose="020F0502020204030204" pitchFamily="34" charset="0"/>
                <a:ea typeface="Times New Roman" panose="02020603050405020304" pitchFamily="18" charset="0"/>
              </a:rPr>
              <a:t> with you—wrong with </a:t>
            </a:r>
            <a:r>
              <a:rPr lang="en-GB" sz="2600" i="1" dirty="0">
                <a:effectLst/>
                <a:latin typeface="Calibri" panose="020F0502020204030204" pitchFamily="34" charset="0"/>
                <a:ea typeface="Times New Roman" panose="02020603050405020304" pitchFamily="18" charset="0"/>
              </a:rPr>
              <a:t>you</a:t>
            </a:r>
            <a:r>
              <a:rPr lang="en-GB" sz="2600" dirty="0">
                <a:effectLst/>
                <a:latin typeface="Calibri" panose="020F0502020204030204" pitchFamily="34" charset="0"/>
                <a:ea typeface="Times New Roman" panose="02020603050405020304" pitchFamily="18" charset="0"/>
              </a:rPr>
              <a:t>—if malfunctions are constituted by environmental mismatch.  </a:t>
            </a:r>
            <a:endParaRPr lang="en-GB" sz="2600" dirty="0">
              <a:effectLst/>
              <a:latin typeface="Times New Roman" panose="02020603050405020304" pitchFamily="18" charset="0"/>
              <a:ea typeface="Times New Roman" panose="02020603050405020304" pitchFamily="18" charset="0"/>
            </a:endParaRPr>
          </a:p>
          <a:p>
            <a:pPr marL="0" indent="0">
              <a:spcBef>
                <a:spcPts val="2400"/>
              </a:spcBef>
              <a:buNone/>
            </a:pPr>
            <a:r>
              <a:rPr lang="en-GB" sz="2600" dirty="0">
                <a:effectLst/>
                <a:latin typeface="Calibri" panose="020F0502020204030204" pitchFamily="34" charset="0"/>
                <a:ea typeface="Times New Roman" panose="02020603050405020304" pitchFamily="18" charset="0"/>
              </a:rPr>
              <a:t>I have argued that we can’t preserve this idea by saying only proximal malfunctions count as disorders. Some proximal malfunctions are themselves constituted by environmental mismatch.</a:t>
            </a:r>
            <a:endParaRPr lang="en-GB"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63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3752F-9C08-4B26-ED24-9B74259C6319}"/>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B09EA182-2F92-2CFE-BECE-8594DE9A78DD}"/>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Intrinsic Disorders</a:t>
            </a:r>
          </a:p>
        </p:txBody>
      </p:sp>
      <p:sp>
        <p:nvSpPr>
          <p:cNvPr id="3" name="Content Placeholder 2">
            <a:extLst>
              <a:ext uri="{FF2B5EF4-FFF2-40B4-BE49-F238E27FC236}">
                <a16:creationId xmlns:a16="http://schemas.microsoft.com/office/drawing/2014/main" id="{56C488DA-0D71-EC0C-459C-F86EDD566AD9}"/>
              </a:ext>
            </a:extLst>
          </p:cNvPr>
          <p:cNvSpPr>
            <a:spLocks noGrp="1"/>
          </p:cNvSpPr>
          <p:nvPr>
            <p:ph idx="1"/>
          </p:nvPr>
        </p:nvSpPr>
        <p:spPr>
          <a:xfrm>
            <a:off x="1143000" y="1447800"/>
            <a:ext cx="7086600" cy="4678363"/>
          </a:xfrm>
        </p:spPr>
        <p:txBody>
          <a:bodyPr/>
          <a:lstStyle/>
          <a:p>
            <a:pPr marL="0" indent="0">
              <a:buNone/>
            </a:pPr>
            <a:r>
              <a:rPr lang="en-GB" sz="2100" dirty="0">
                <a:effectLst/>
                <a:latin typeface="Calibri" panose="020F0502020204030204" pitchFamily="34" charset="0"/>
                <a:ea typeface="Times New Roman" panose="02020603050405020304" pitchFamily="18" charset="0"/>
              </a:rPr>
              <a:t>So I say we should preserve the idea by saying disorders require specifically malfunctions that involve something internal not working as designed. Ailments constituted by unfriendly environments aren’t disorders—perhaps including ADHD, depression (pace James Turner yesterday), anxiety disorders, some forms of sociopathy.</a:t>
            </a:r>
            <a:endParaRPr lang="en-GB" sz="2100" dirty="0">
              <a:effectLst/>
              <a:latin typeface="Times New Roman" panose="02020603050405020304" pitchFamily="18" charset="0"/>
              <a:ea typeface="Times New Roman" panose="02020603050405020304" pitchFamily="18" charset="0"/>
            </a:endParaRPr>
          </a:p>
        </p:txBody>
      </p:sp>
      <p:pic>
        <p:nvPicPr>
          <p:cNvPr id="4" name="Picture 3" descr="Two children jumping on a couch&#10;&#10;Description automatically generated">
            <a:extLst>
              <a:ext uri="{FF2B5EF4-FFF2-40B4-BE49-F238E27FC236}">
                <a16:creationId xmlns:a16="http://schemas.microsoft.com/office/drawing/2014/main" id="{00FB45CB-C528-4943-3206-A82A2B2AF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657600"/>
            <a:ext cx="6704626" cy="2743200"/>
          </a:xfrm>
          <a:prstGeom prst="rect">
            <a:avLst/>
          </a:prstGeom>
        </p:spPr>
      </p:pic>
    </p:spTree>
    <p:extLst>
      <p:ext uri="{BB962C8B-B14F-4D97-AF65-F5344CB8AC3E}">
        <p14:creationId xmlns:p14="http://schemas.microsoft.com/office/powerpoint/2010/main" val="149895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Environmental Disorders?</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990600" y="1600200"/>
            <a:ext cx="7239000" cy="4525963"/>
          </a:xfrm>
        </p:spPr>
        <p:txBody>
          <a:bodyPr/>
          <a:lstStyle/>
          <a:p>
            <a:pPr marL="0" indent="0">
              <a:buNone/>
            </a:pPr>
            <a:r>
              <a:rPr lang="en-GB" sz="2300" dirty="0">
                <a:latin typeface="Calibri" panose="020F0502020204030204" pitchFamily="34" charset="0"/>
                <a:ea typeface="Times New Roman" panose="02020603050405020304" pitchFamily="18" charset="0"/>
              </a:rPr>
              <a:t>A</a:t>
            </a:r>
            <a:r>
              <a:rPr lang="en-GB" sz="2300" dirty="0">
                <a:effectLst/>
                <a:latin typeface="Calibri" panose="020F0502020204030204" pitchFamily="34" charset="0"/>
                <a:ea typeface="Times New Roman" panose="02020603050405020304" pitchFamily="18" charset="0"/>
              </a:rPr>
              <a:t>re things that straightforward? </a:t>
            </a:r>
          </a:p>
          <a:p>
            <a:pPr marL="0" indent="0">
              <a:buNone/>
            </a:pPr>
            <a:r>
              <a:rPr lang="en-GB" sz="2300" dirty="0">
                <a:effectLst/>
                <a:latin typeface="Calibri" panose="020F0502020204030204" pitchFamily="34" charset="0"/>
                <a:ea typeface="Times New Roman" panose="02020603050405020304" pitchFamily="18" charset="0"/>
              </a:rPr>
              <a:t>Fabian </a:t>
            </a:r>
            <a:r>
              <a:rPr lang="en-GB" sz="2300" dirty="0" err="1">
                <a:effectLst/>
                <a:latin typeface="Calibri" panose="020F0502020204030204" pitchFamily="34" charset="0"/>
                <a:ea typeface="Times New Roman" panose="02020603050405020304" pitchFamily="18" charset="0"/>
              </a:rPr>
              <a:t>Hundermark</a:t>
            </a:r>
            <a:r>
              <a:rPr lang="en-GB" sz="2300" dirty="0">
                <a:effectLst/>
                <a:latin typeface="Calibri" panose="020F0502020204030204" pitchFamily="34" charset="0"/>
                <a:ea typeface="Times New Roman" panose="02020603050405020304" pitchFamily="18" charset="0"/>
              </a:rPr>
              <a:t> observed yesterday that DSM is happy to count some of these mismatch cases as diseases.</a:t>
            </a:r>
          </a:p>
          <a:p>
            <a:pPr marL="0" indent="0">
              <a:buNone/>
            </a:pPr>
            <a:r>
              <a:rPr lang="en-GB" sz="2300" dirty="0">
                <a:latin typeface="Calibri" panose="020F0502020204030204" pitchFamily="34" charset="0"/>
                <a:ea typeface="Times New Roman" panose="02020603050405020304" pitchFamily="18" charset="0"/>
              </a:rPr>
              <a:t>W</a:t>
            </a:r>
            <a:r>
              <a:rPr lang="en-GB" sz="2300" dirty="0">
                <a:effectLst/>
                <a:latin typeface="Calibri" panose="020F0502020204030204" pitchFamily="34" charset="0"/>
                <a:ea typeface="Times New Roman" panose="02020603050405020304" pitchFamily="18" charset="0"/>
              </a:rPr>
              <a:t>e can see why. If the unfriendly environments are widespread, then some people will be suffering, whether or not we deem them to be unhealthy. What should be done? </a:t>
            </a:r>
          </a:p>
          <a:p>
            <a:pPr marL="0" indent="0">
              <a:buNone/>
            </a:pPr>
            <a:r>
              <a:rPr lang="en-GB" sz="2300" dirty="0">
                <a:effectLst/>
                <a:latin typeface="Calibri" panose="020F0502020204030204" pitchFamily="34" charset="0"/>
                <a:ea typeface="Times New Roman" panose="02020603050405020304" pitchFamily="18" charset="0"/>
              </a:rPr>
              <a:t>Adjust society? Or adjust them? We might well go different ways in different cases. And it makes a kind of sense to say we have disorders in just those cases where we deem it best to adjust the sufferers not their environments.</a:t>
            </a:r>
            <a:endParaRPr lang="en-GB"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503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BD90-EF06-80CA-83E8-20467F810B97}"/>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FBDEFE2B-2315-947D-1EB9-5520B434111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Environmental Disorders?</a:t>
            </a:r>
          </a:p>
        </p:txBody>
      </p:sp>
      <p:sp>
        <p:nvSpPr>
          <p:cNvPr id="3" name="Content Placeholder 2">
            <a:extLst>
              <a:ext uri="{FF2B5EF4-FFF2-40B4-BE49-F238E27FC236}">
                <a16:creationId xmlns:a16="http://schemas.microsoft.com/office/drawing/2014/main" id="{2C34EC81-F1BD-752D-BBC8-C426CDED66BE}"/>
              </a:ext>
            </a:extLst>
          </p:cNvPr>
          <p:cNvSpPr>
            <a:spLocks noGrp="1"/>
          </p:cNvSpPr>
          <p:nvPr>
            <p:ph idx="1"/>
          </p:nvPr>
        </p:nvSpPr>
        <p:spPr>
          <a:xfrm>
            <a:off x="990600" y="1600200"/>
            <a:ext cx="7239000" cy="4525963"/>
          </a:xfrm>
        </p:spPr>
        <p:txBody>
          <a:bodyPr/>
          <a:lstStyle/>
          <a:p>
            <a:pPr marL="0" indent="0">
              <a:spcBef>
                <a:spcPts val="2000"/>
              </a:spcBef>
              <a:buNone/>
            </a:pPr>
            <a:r>
              <a:rPr lang="en-GB" sz="2200" dirty="0">
                <a:effectLst/>
                <a:latin typeface="Calibri" panose="020F0502020204030204" pitchFamily="34" charset="0"/>
                <a:ea typeface="Times New Roman" panose="02020603050405020304" pitchFamily="18" charset="0"/>
              </a:rPr>
              <a:t>It might make a kind of sense, but is it right? </a:t>
            </a:r>
          </a:p>
          <a:p>
            <a:pPr marL="0" indent="0">
              <a:spcBef>
                <a:spcPts val="2000"/>
              </a:spcBef>
              <a:buNone/>
            </a:pPr>
            <a:r>
              <a:rPr lang="en-GB" sz="2200" dirty="0">
                <a:effectLst/>
                <a:latin typeface="Calibri" panose="020F0502020204030204" pitchFamily="34" charset="0"/>
                <a:ea typeface="Times New Roman" panose="02020603050405020304" pitchFamily="18" charset="0"/>
              </a:rPr>
              <a:t>What to adjust is a political-moral issue. We don’t have to be relativists to recognise that these are matters on which reasonable people, with different priorities, might well disagree. Do we want to category of disease to rest on such political-moral foundations?</a:t>
            </a:r>
          </a:p>
          <a:p>
            <a:pPr marL="0" indent="0">
              <a:spcBef>
                <a:spcPts val="2000"/>
              </a:spcBef>
              <a:buNone/>
            </a:pPr>
            <a:r>
              <a:rPr lang="en-GB" sz="2200" dirty="0">
                <a:latin typeface="Calibri" panose="020F0502020204030204" pitchFamily="34" charset="0"/>
                <a:ea typeface="Times New Roman" panose="02020603050405020304" pitchFamily="18" charset="0"/>
              </a:rPr>
              <a:t>After all, if </a:t>
            </a:r>
            <a:r>
              <a:rPr lang="en-GB" sz="2200" dirty="0">
                <a:effectLst/>
                <a:latin typeface="Calibri" panose="020F0502020204030204" pitchFamily="34" charset="0"/>
                <a:ea typeface="Times New Roman" panose="02020603050405020304" pitchFamily="18" charset="0"/>
              </a:rPr>
              <a:t>we went that way, why bother with biological dysfunction at all? Just count as disorders any harms that are politically deemed to call for treatment of individuals—dyslexia, deviations from current standards of beauty, . . .)</a:t>
            </a:r>
            <a:endParaRPr lang="en-GB"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458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BFA9-712F-A126-8FB7-CC7874DC37CE}"/>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F8F9788F-A592-F9D7-E2DF-D1185CD5B3F7}"/>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Environmental Disorders?</a:t>
            </a:r>
          </a:p>
        </p:txBody>
      </p:sp>
      <p:sp>
        <p:nvSpPr>
          <p:cNvPr id="3" name="Content Placeholder 2">
            <a:extLst>
              <a:ext uri="{FF2B5EF4-FFF2-40B4-BE49-F238E27FC236}">
                <a16:creationId xmlns:a16="http://schemas.microsoft.com/office/drawing/2014/main" id="{994AC491-0FD6-4192-148B-354326A70757}"/>
              </a:ext>
            </a:extLst>
          </p:cNvPr>
          <p:cNvSpPr>
            <a:spLocks noGrp="1"/>
          </p:cNvSpPr>
          <p:nvPr>
            <p:ph idx="1"/>
          </p:nvPr>
        </p:nvSpPr>
        <p:spPr>
          <a:xfrm>
            <a:off x="990600" y="1600200"/>
            <a:ext cx="7239000" cy="4525963"/>
          </a:xfrm>
        </p:spPr>
        <p:txBody>
          <a:bodyPr/>
          <a:lstStyle/>
          <a:p>
            <a:pPr marL="0" indent="0">
              <a:spcBef>
                <a:spcPts val="2000"/>
              </a:spcBef>
              <a:buNone/>
            </a:pPr>
            <a:r>
              <a:rPr lang="en-GB" sz="2200" dirty="0">
                <a:effectLst/>
                <a:latin typeface="Calibri" panose="020F0502020204030204" pitchFamily="34" charset="0"/>
                <a:ea typeface="Times New Roman" panose="02020603050405020304" pitchFamily="18" charset="0"/>
              </a:rPr>
              <a:t>It might make a kind of sense, but is it right? </a:t>
            </a:r>
          </a:p>
          <a:p>
            <a:pPr marL="0" indent="0">
              <a:spcBef>
                <a:spcPts val="2000"/>
              </a:spcBef>
              <a:buNone/>
            </a:pPr>
            <a:r>
              <a:rPr lang="en-GB" sz="2200" dirty="0">
                <a:effectLst/>
                <a:latin typeface="Calibri" panose="020F0502020204030204" pitchFamily="34" charset="0"/>
                <a:ea typeface="Times New Roman" panose="02020603050405020304" pitchFamily="18" charset="0"/>
              </a:rPr>
              <a:t>What to adjust is a political-moral issue. We don’t have to be relativists to recognise that these are matters on which reasonable people, with different priorities, might well disagree. Do we want to category of disease to rest on such political-moral foundations?</a:t>
            </a:r>
          </a:p>
          <a:p>
            <a:pPr marL="0" indent="0">
              <a:spcBef>
                <a:spcPts val="2000"/>
              </a:spcBef>
              <a:buNone/>
            </a:pPr>
            <a:r>
              <a:rPr lang="en-GB" sz="2200" dirty="0">
                <a:latin typeface="Calibri" panose="020F0502020204030204" pitchFamily="34" charset="0"/>
                <a:ea typeface="Times New Roman" panose="02020603050405020304" pitchFamily="18" charset="0"/>
              </a:rPr>
              <a:t>After all, if </a:t>
            </a:r>
            <a:r>
              <a:rPr lang="en-GB" sz="2200" dirty="0">
                <a:effectLst/>
                <a:latin typeface="Calibri" panose="020F0502020204030204" pitchFamily="34" charset="0"/>
                <a:ea typeface="Times New Roman" panose="02020603050405020304" pitchFamily="18" charset="0"/>
              </a:rPr>
              <a:t>we went that way, why bother with biological dysfunction at all? Why not just count as disorders any harms that call for treatment of individuals—dyslexia, deviations from current standards of beauty, . . </a:t>
            </a:r>
            <a:r>
              <a:rPr lang="en-GB" sz="2200" dirty="0">
                <a:latin typeface="Calibri" panose="020F050202020403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11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Plan</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1676400" y="1524000"/>
            <a:ext cx="6553200" cy="4602163"/>
          </a:xfrm>
        </p:spPr>
        <p:txBody>
          <a:bodyPr/>
          <a:lstStyle/>
          <a:p>
            <a:pPr>
              <a:spcBef>
                <a:spcPts val="1400"/>
              </a:spcBef>
              <a:defRPr/>
            </a:pPr>
            <a:r>
              <a:rPr lang="en-US" sz="2000" dirty="0"/>
              <a:t>Introduction</a:t>
            </a:r>
          </a:p>
          <a:p>
            <a:pPr>
              <a:spcBef>
                <a:spcPts val="1400"/>
              </a:spcBef>
              <a:defRPr/>
            </a:pPr>
            <a:r>
              <a:rPr lang="en-US" sz="2000" dirty="0"/>
              <a:t>Neander on Malfunction</a:t>
            </a:r>
          </a:p>
          <a:p>
            <a:pPr>
              <a:spcBef>
                <a:spcPts val="1400"/>
              </a:spcBef>
              <a:defRPr/>
            </a:pPr>
            <a:r>
              <a:rPr lang="en-US" sz="2000" dirty="0"/>
              <a:t>Neander of Misrepresentation</a:t>
            </a:r>
          </a:p>
          <a:p>
            <a:pPr>
              <a:spcBef>
                <a:spcPts val="1400"/>
              </a:spcBef>
              <a:defRPr/>
            </a:pPr>
            <a:r>
              <a:rPr lang="en-US" sz="2000" dirty="0"/>
              <a:t>Proximal Effects, Distal Contents</a:t>
            </a:r>
          </a:p>
          <a:p>
            <a:pPr>
              <a:spcBef>
                <a:spcPts val="1400"/>
              </a:spcBef>
              <a:defRPr/>
            </a:pPr>
            <a:r>
              <a:rPr lang="en-US" sz="2000" dirty="0"/>
              <a:t>Proximal Mismatches</a:t>
            </a:r>
          </a:p>
          <a:p>
            <a:pPr>
              <a:spcBef>
                <a:spcPts val="1400"/>
              </a:spcBef>
              <a:defRPr/>
            </a:pPr>
            <a:r>
              <a:rPr lang="en-US" sz="2000" dirty="0"/>
              <a:t>Intrinsic Disorders</a:t>
            </a:r>
          </a:p>
          <a:p>
            <a:pPr>
              <a:spcBef>
                <a:spcPts val="1400"/>
              </a:spcBef>
              <a:defRPr/>
            </a:pPr>
            <a:r>
              <a:rPr lang="en-US" sz="2000" dirty="0"/>
              <a:t>Environmental Disorders?</a:t>
            </a:r>
          </a:p>
          <a:p>
            <a:pPr>
              <a:spcBef>
                <a:spcPts val="1400"/>
              </a:spcBef>
              <a:defRPr/>
            </a:pPr>
            <a:r>
              <a:rPr lang="en-US" sz="2000" dirty="0"/>
              <a:t>Final Thoughts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CC4F-CEC6-FF31-5EE9-72F9D9DD90A1}"/>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986FCF3C-0EA7-19B5-1FFC-61BE5F58E7B2}"/>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Final Thoughts</a:t>
            </a:r>
          </a:p>
        </p:txBody>
      </p:sp>
      <p:sp>
        <p:nvSpPr>
          <p:cNvPr id="3" name="Content Placeholder 2">
            <a:extLst>
              <a:ext uri="{FF2B5EF4-FFF2-40B4-BE49-F238E27FC236}">
                <a16:creationId xmlns:a16="http://schemas.microsoft.com/office/drawing/2014/main" id="{E54D55B1-BE57-071F-1965-26EB9AB387A6}"/>
              </a:ext>
            </a:extLst>
          </p:cNvPr>
          <p:cNvSpPr>
            <a:spLocks noGrp="1"/>
          </p:cNvSpPr>
          <p:nvPr>
            <p:ph idx="1"/>
          </p:nvPr>
        </p:nvSpPr>
        <p:spPr>
          <a:xfrm>
            <a:off x="990600" y="1600200"/>
            <a:ext cx="7239000" cy="4525963"/>
          </a:xfrm>
        </p:spPr>
        <p:txBody>
          <a:bodyPr/>
          <a:lstStyle/>
          <a:p>
            <a:pPr marL="0" indent="0">
              <a:buNone/>
            </a:pPr>
            <a:r>
              <a:rPr lang="en-GB" sz="2500" dirty="0">
                <a:effectLst/>
                <a:latin typeface="Calibri" panose="020F0502020204030204" pitchFamily="34" charset="0"/>
                <a:ea typeface="Times New Roman" panose="02020603050405020304" pitchFamily="18" charset="0"/>
              </a:rPr>
              <a:t>So I’m inclined to stick with requiring some internal biological breakdown for disease. Environmental mismatch does not suffice for disorder. We can tell ADHDs, depressives, sociopaths they aren’t ill. They’re just unlucky. In another time, they would have been untroubled members of society.</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dirty="0">
                <a:effectLst/>
                <a:latin typeface="Calibri" panose="020F0502020204030204" pitchFamily="34" charset="0"/>
                <a:ea typeface="Times New Roman" panose="02020603050405020304" pitchFamily="18" charset="0"/>
              </a:rPr>
              <a:t>Am I not arguing that, for political-moral reasons, it is better to keep disease tied to objective biological categories? </a:t>
            </a:r>
            <a:endParaRPr lang="en-GB" sz="2500" dirty="0">
              <a:latin typeface="Calibri" panose="020F0502020204030204" pitchFamily="34" charset="0"/>
              <a:ea typeface="Times New Roman" panose="02020603050405020304" pitchFamily="18" charset="0"/>
            </a:endParaRPr>
          </a:p>
          <a:p>
            <a:pPr marL="0" indent="0">
              <a:buNone/>
            </a:pPr>
            <a:r>
              <a:rPr lang="en-GB" sz="2500" dirty="0">
                <a:effectLst/>
                <a:latin typeface="Calibri" panose="020F0502020204030204" pitchFamily="34" charset="0"/>
                <a:ea typeface="Times New Roman" panose="02020603050405020304" pitchFamily="18" charset="0"/>
              </a:rPr>
              <a:t>Sure. I don’t see anything wrong with that. </a:t>
            </a:r>
            <a:endParaRPr lang="en-GB"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618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57E3BB2B-8DC7-9B1F-A5C1-892F30FF1A71}"/>
              </a:ext>
            </a:extLst>
          </p:cNvPr>
          <p:cNvSpPr>
            <a:spLocks noGrp="1" noChangeArrowheads="1"/>
          </p:cNvSpPr>
          <p:nvPr>
            <p:ph type="title"/>
          </p:nvPr>
        </p:nvSpPr>
        <p:spPr>
          <a:xfrm>
            <a:off x="457200" y="274638"/>
            <a:ext cx="8229600" cy="868362"/>
          </a:xfrm>
        </p:spPr>
        <p:txBody>
          <a:bodyPr/>
          <a:lstStyle/>
          <a:p>
            <a:pPr eaLnBrk="1" hangingPunct="1"/>
            <a:endParaRPr lang="en-US" altLang="en-US" sz="6000" b="1" u="sng">
              <a:solidFill>
                <a:srgbClr val="FF0000"/>
              </a:solidFill>
              <a:ea typeface="ＭＳ Ｐゴシック" panose="020B0600070205080204" pitchFamily="34" charset="-128"/>
            </a:endParaRPr>
          </a:p>
        </p:txBody>
      </p:sp>
      <p:sp>
        <p:nvSpPr>
          <p:cNvPr id="25602" name="Rectangle 3">
            <a:extLst>
              <a:ext uri="{FF2B5EF4-FFF2-40B4-BE49-F238E27FC236}">
                <a16:creationId xmlns:a16="http://schemas.microsoft.com/office/drawing/2014/main" id="{0EFD35E7-D7E7-538D-E1A1-0B7E70DF8207}"/>
              </a:ext>
            </a:extLst>
          </p:cNvPr>
          <p:cNvSpPr>
            <a:spLocks noGrp="1" noChangeArrowheads="1"/>
          </p:cNvSpPr>
          <p:nvPr>
            <p:ph type="body" idx="1"/>
          </p:nvPr>
        </p:nvSpPr>
        <p:spPr>
          <a:xfrm>
            <a:off x="762000" y="1295400"/>
            <a:ext cx="7696200" cy="4830763"/>
          </a:xfrm>
        </p:spPr>
        <p:txBody>
          <a:bodyPr/>
          <a:lstStyle/>
          <a:p>
            <a:pPr marL="0" indent="0">
              <a:buFontTx/>
              <a:buNone/>
            </a:pPr>
            <a:endParaRPr lang="en-GB" altLang="en-US" sz="2400">
              <a:solidFill>
                <a:srgbClr val="C00000"/>
              </a:solidFill>
              <a:ea typeface="ＭＳ Ｐゴシック" panose="020B0600070205080204" pitchFamily="34" charset="-128"/>
            </a:endParaRPr>
          </a:p>
          <a:p>
            <a:pPr marL="0" indent="0">
              <a:buFontTx/>
              <a:buNone/>
            </a:pPr>
            <a:endParaRPr lang="en-GB" altLang="en-US" sz="2400">
              <a:solidFill>
                <a:srgbClr val="C00000"/>
              </a:solidFill>
              <a:ea typeface="ＭＳ Ｐゴシック" panose="020B0600070205080204" pitchFamily="34" charset="-128"/>
            </a:endParaRPr>
          </a:p>
          <a:p>
            <a:pPr marL="0" indent="0" algn="ctr">
              <a:buFontTx/>
              <a:buNone/>
            </a:pPr>
            <a:r>
              <a:rPr lang="en-US" altLang="en-US" sz="8000" b="1">
                <a:solidFill>
                  <a:srgbClr val="C00000"/>
                </a:solidFill>
                <a:ea typeface="ＭＳ Ｐゴシック" panose="020B0600070205080204" pitchFamily="34" charset="-128"/>
              </a:rPr>
              <a:t>The End</a:t>
            </a:r>
            <a:endParaRPr lang="en-GB" altLang="en-US" sz="8000">
              <a:solidFill>
                <a:srgbClr val="C00000"/>
              </a:solidFill>
              <a:ea typeface="ＭＳ Ｐゴシック" panose="020B0600070205080204" pitchFamily="34" charset="-128"/>
            </a:endParaRPr>
          </a:p>
          <a:p>
            <a:pPr marL="0" indent="0">
              <a:buFontTx/>
              <a:buNone/>
            </a:pPr>
            <a:endParaRPr lang="en-GB" altLang="en-US" sz="2400">
              <a:solidFill>
                <a:srgbClr val="C00000"/>
              </a:solidFill>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5400" b="1" dirty="0">
                <a:solidFill>
                  <a:srgbClr val="C00000"/>
                </a:solidFill>
                <a:ea typeface="ＭＳ Ｐゴシック" panose="020B0600070205080204" pitchFamily="34" charset="-128"/>
              </a:rPr>
              <a:t>Introduction</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1447800" y="1981200"/>
            <a:ext cx="6629400" cy="4876800"/>
          </a:xfrm>
        </p:spPr>
        <p:txBody>
          <a:bodyPr/>
          <a:lstStyle/>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Let’s take it that:</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 </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(a) functions are aetiological</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(b) dysfunctions are necessary for disease</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 </a:t>
            </a:r>
            <a:endParaRPr lang="en-GB" sz="2500" dirty="0">
              <a:effectLst/>
              <a:latin typeface="Times New Roman" panose="02020603050405020304" pitchFamily="18" charset="0"/>
              <a:ea typeface="Times New Roman" panose="02020603050405020304" pitchFamily="18" charset="0"/>
            </a:endParaRPr>
          </a:p>
          <a:p>
            <a:pPr marL="0" indent="0">
              <a:buNone/>
            </a:pPr>
            <a:r>
              <a:rPr lang="en-GB" sz="2500" kern="1800" dirty="0">
                <a:solidFill>
                  <a:srgbClr val="1E0A3C"/>
                </a:solidFill>
                <a:effectLst/>
                <a:latin typeface="Calibri" panose="020F0502020204030204" pitchFamily="34" charset="0"/>
                <a:ea typeface="Times New Roman" panose="02020603050405020304" pitchFamily="18" charset="0"/>
              </a:rPr>
              <a:t>Perhaps these deserve further discussion, but let’s keep things simple for now. (Actually, I’ll come back to the </a:t>
            </a:r>
            <a:r>
              <a:rPr lang="en-GB" sz="2500" kern="1800" dirty="0">
                <a:solidFill>
                  <a:srgbClr val="1E0A3C"/>
                </a:solidFill>
                <a:latin typeface="Calibri" panose="020F0502020204030204" pitchFamily="34" charset="0"/>
                <a:ea typeface="Times New Roman" panose="02020603050405020304" pitchFamily="18" charset="0"/>
              </a:rPr>
              <a:t>second</a:t>
            </a:r>
            <a:r>
              <a:rPr lang="en-GB" sz="2500" kern="1800" dirty="0">
                <a:solidFill>
                  <a:srgbClr val="1E0A3C"/>
                </a:solidFill>
                <a:effectLst/>
                <a:latin typeface="Calibri" panose="020F0502020204030204" pitchFamily="34" charset="0"/>
                <a:ea typeface="Times New Roman" panose="02020603050405020304" pitchFamily="18" charset="0"/>
              </a:rPr>
              <a:t> at the end.)</a:t>
            </a:r>
            <a:endParaRPr lang="en-GB"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666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Introduction</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1295400" y="1676400"/>
            <a:ext cx="6934200" cy="4449763"/>
          </a:xfrm>
        </p:spPr>
        <p:txBody>
          <a:bodyPr/>
          <a:lstStyle/>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Dysfunctions might be necessary for disease, but are they sufficient? Some (</a:t>
            </a:r>
            <a:r>
              <a:rPr lang="en-GB" sz="2400" kern="1800" dirty="0" err="1">
                <a:solidFill>
                  <a:srgbClr val="1E0A3C"/>
                </a:solidFill>
                <a:effectLst/>
                <a:latin typeface="Calibri" panose="020F0502020204030204" pitchFamily="34" charset="0"/>
                <a:ea typeface="Times New Roman" panose="02020603050405020304" pitchFamily="18" charset="0"/>
              </a:rPr>
              <a:t>Boorse</a:t>
            </a:r>
            <a:r>
              <a:rPr lang="en-GB" sz="2400" kern="1800" dirty="0">
                <a:solidFill>
                  <a:srgbClr val="1E0A3C"/>
                </a:solidFill>
                <a:effectLst/>
                <a:latin typeface="Calibri" panose="020F0502020204030204" pitchFamily="34" charset="0"/>
                <a:ea typeface="Times New Roman" panose="02020603050405020304" pitchFamily="18" charset="0"/>
              </a:rPr>
              <a:t>) say yes, but most say we need to add an extra negativity requirement—</a:t>
            </a:r>
            <a:r>
              <a:rPr lang="en-GB" sz="2400" i="1" kern="1800" dirty="0">
                <a:solidFill>
                  <a:srgbClr val="1E0A3C"/>
                </a:solidFill>
                <a:effectLst/>
                <a:latin typeface="Calibri" panose="020F0502020204030204" pitchFamily="34" charset="0"/>
                <a:ea typeface="Times New Roman" panose="02020603050405020304" pitchFamily="18" charset="0"/>
              </a:rPr>
              <a:t>harm</a:t>
            </a:r>
            <a:r>
              <a:rPr lang="en-GB" sz="2400" kern="1800" dirty="0">
                <a:solidFill>
                  <a:srgbClr val="1E0A3C"/>
                </a:solidFill>
                <a:effectLst/>
                <a:latin typeface="Calibri" panose="020F0502020204030204" pitchFamily="34" charset="0"/>
                <a:ea typeface="Times New Roman" panose="02020603050405020304" pitchFamily="18" charset="0"/>
              </a:rPr>
              <a:t> for Wakefield, </a:t>
            </a:r>
            <a:r>
              <a:rPr lang="en-GB" sz="2400" i="1" kern="1800" dirty="0">
                <a:solidFill>
                  <a:srgbClr val="1E0A3C"/>
                </a:solidFill>
                <a:effectLst/>
                <a:latin typeface="Calibri" panose="020F0502020204030204" pitchFamily="34" charset="0"/>
                <a:ea typeface="Times New Roman" panose="02020603050405020304" pitchFamily="18" charset="0"/>
              </a:rPr>
              <a:t>knock-on </a:t>
            </a:r>
            <a:r>
              <a:rPr lang="en-GB" sz="2400" kern="1800" dirty="0">
                <a:solidFill>
                  <a:srgbClr val="1E0A3C"/>
                </a:solidFill>
                <a:effectLst/>
                <a:latin typeface="Calibri" panose="020F0502020204030204" pitchFamily="34" charset="0"/>
                <a:ea typeface="Times New Roman" panose="02020603050405020304" pitchFamily="18" charset="0"/>
              </a:rPr>
              <a:t>dysfunctions for Fagerberg.</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I’m going to argue that we need to add a yet further requirement. Something needs to have gone awry </a:t>
            </a:r>
            <a:r>
              <a:rPr lang="en-GB" sz="2400" i="1" kern="1800" dirty="0">
                <a:solidFill>
                  <a:srgbClr val="1E0A3C"/>
                </a:solidFill>
                <a:effectLst/>
                <a:latin typeface="Calibri" panose="020F0502020204030204" pitchFamily="34" charset="0"/>
                <a:ea typeface="Times New Roman" panose="02020603050405020304" pitchFamily="18" charset="0"/>
              </a:rPr>
              <a:t>internally</a:t>
            </a:r>
            <a:r>
              <a:rPr lang="en-GB" sz="2400" kern="1800" dirty="0">
                <a:solidFill>
                  <a:srgbClr val="1E0A3C"/>
                </a:solidFill>
                <a:effectLst/>
                <a:latin typeface="Calibri" panose="020F0502020204030204" pitchFamily="34" charset="0"/>
                <a:ea typeface="Times New Roman" panose="02020603050405020304" pitchFamily="18" charset="0"/>
              </a:rPr>
              <a:t>. You can’t have a disease if you are intrinsically identical to someone who is healthy.</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786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19B1-5EC1-CDF7-EC51-0EB1EF8B6413}"/>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14A43944-3CE3-F765-32B0-AAFEFA7446CE}"/>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Introduction</a:t>
            </a:r>
          </a:p>
        </p:txBody>
      </p:sp>
      <p:sp>
        <p:nvSpPr>
          <p:cNvPr id="3" name="Content Placeholder 2">
            <a:extLst>
              <a:ext uri="{FF2B5EF4-FFF2-40B4-BE49-F238E27FC236}">
                <a16:creationId xmlns:a16="http://schemas.microsoft.com/office/drawing/2014/main" id="{E4227335-777F-7551-7D21-8CD09B9148F0}"/>
              </a:ext>
            </a:extLst>
          </p:cNvPr>
          <p:cNvSpPr>
            <a:spLocks noGrp="1"/>
          </p:cNvSpPr>
          <p:nvPr>
            <p:ph idx="1"/>
          </p:nvPr>
        </p:nvSpPr>
        <p:spPr>
          <a:xfrm>
            <a:off x="1219200" y="1600200"/>
            <a:ext cx="7010400" cy="4525963"/>
          </a:xfrm>
        </p:spPr>
        <p:txBody>
          <a:bodyPr/>
          <a:lstStyle/>
          <a:p>
            <a:pPr marL="0" indent="0">
              <a:spcBef>
                <a:spcPts val="2200"/>
              </a:spcBef>
              <a:buNone/>
            </a:pPr>
            <a:r>
              <a:rPr lang="en-GB" sz="2400" kern="1800" dirty="0">
                <a:solidFill>
                  <a:srgbClr val="1E0A3C"/>
                </a:solidFill>
                <a:effectLst/>
                <a:latin typeface="Calibri" panose="020F0502020204030204" pitchFamily="34" charset="0"/>
                <a:ea typeface="Times New Roman" panose="02020603050405020304" pitchFamily="18" charset="0"/>
              </a:rPr>
              <a:t>The rationale for adding this is that some dysfunctions aren’t due to anything not working internally, but purely to unfriendly </a:t>
            </a:r>
            <a:r>
              <a:rPr lang="en-GB" sz="2400" i="1" kern="1800" dirty="0">
                <a:solidFill>
                  <a:srgbClr val="1E0A3C"/>
                </a:solidFill>
                <a:effectLst/>
                <a:latin typeface="Calibri" panose="020F0502020204030204" pitchFamily="34" charset="0"/>
                <a:ea typeface="Times New Roman" panose="02020603050405020304" pitchFamily="18" charset="0"/>
              </a:rPr>
              <a:t>environments</a:t>
            </a:r>
            <a:r>
              <a:rPr lang="en-GB" sz="2400" kern="1800" dirty="0">
                <a:solidFill>
                  <a:srgbClr val="1E0A3C"/>
                </a:solidFill>
                <a:effectLst/>
                <a:latin typeface="Calibri" panose="020F0502020204030204" pitchFamily="34" charset="0"/>
                <a:ea typeface="Times New Roman" panose="02020603050405020304" pitchFamily="18" charset="0"/>
              </a:rPr>
              <a:t>. We don’t want to count cases like these as disorders.</a:t>
            </a:r>
            <a:endParaRPr lang="en-GB" sz="2400" dirty="0">
              <a:effectLst/>
              <a:latin typeface="Times New Roman" panose="02020603050405020304" pitchFamily="18" charset="0"/>
              <a:ea typeface="Times New Roman" panose="02020603050405020304" pitchFamily="18" charset="0"/>
            </a:endParaRPr>
          </a:p>
          <a:p>
            <a:pPr marL="0" indent="0">
              <a:spcBef>
                <a:spcPts val="2200"/>
              </a:spcBef>
              <a:buNone/>
            </a:pPr>
            <a:r>
              <a:rPr lang="en-GB" sz="2400" kern="1800" dirty="0">
                <a:solidFill>
                  <a:srgbClr val="1E0A3C"/>
                </a:solidFill>
                <a:effectLst/>
                <a:latin typeface="Calibri" panose="020F0502020204030204" pitchFamily="34" charset="0"/>
                <a:ea typeface="Times New Roman" panose="02020603050405020304" pitchFamily="18" charset="0"/>
              </a:rPr>
              <a:t>Fagerberg and Garson argue that this issue can be dealt with by restricting dysfunctions to failures of </a:t>
            </a:r>
            <a:r>
              <a:rPr lang="en-GB" sz="2400" i="1" kern="1800" dirty="0">
                <a:solidFill>
                  <a:srgbClr val="1E0A3C"/>
                </a:solidFill>
                <a:effectLst/>
                <a:latin typeface="Calibri" panose="020F0502020204030204" pitchFamily="34" charset="0"/>
                <a:ea typeface="Times New Roman" panose="02020603050405020304" pitchFamily="18" charset="0"/>
              </a:rPr>
              <a:t>proximal </a:t>
            </a:r>
            <a:r>
              <a:rPr lang="en-GB" sz="2400" kern="1800" dirty="0">
                <a:solidFill>
                  <a:srgbClr val="1E0A3C"/>
                </a:solidFill>
                <a:effectLst/>
                <a:latin typeface="Calibri" panose="020F0502020204030204" pitchFamily="34" charset="0"/>
                <a:ea typeface="Times New Roman" panose="02020603050405020304" pitchFamily="18" charset="0"/>
              </a:rPr>
              <a:t>function. In their view, unfriendly environments only disrupt distal “functions” (beneficial effects) not proximal ones. But I’ll show this doesn’t work.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707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C267E-1079-8633-0ADB-4DC6EFBB34EA}"/>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406756FA-D7AE-CDA1-C961-0C1A74592703}"/>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Introduction</a:t>
            </a:r>
          </a:p>
        </p:txBody>
      </p:sp>
      <p:sp>
        <p:nvSpPr>
          <p:cNvPr id="3" name="Content Placeholder 2">
            <a:extLst>
              <a:ext uri="{FF2B5EF4-FFF2-40B4-BE49-F238E27FC236}">
                <a16:creationId xmlns:a16="http://schemas.microsoft.com/office/drawing/2014/main" id="{1E404E3D-B066-3C03-6F8D-62EEFA348612}"/>
              </a:ext>
            </a:extLst>
          </p:cNvPr>
          <p:cNvSpPr>
            <a:spLocks noGrp="1"/>
          </p:cNvSpPr>
          <p:nvPr>
            <p:ph idx="1"/>
          </p:nvPr>
        </p:nvSpPr>
        <p:spPr>
          <a:xfrm>
            <a:off x="990600" y="1676400"/>
            <a:ext cx="7239000" cy="4449763"/>
          </a:xfrm>
        </p:spPr>
        <p:txBody>
          <a:bodyPr/>
          <a:lstStyle/>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I agree entirely with Fagerberg and Garson that it is better not to </a:t>
            </a:r>
            <a:r>
              <a:rPr lang="en-GB" sz="2400" i="1" kern="1800" dirty="0">
                <a:solidFill>
                  <a:srgbClr val="1E0A3C"/>
                </a:solidFill>
                <a:effectLst/>
                <a:latin typeface="Calibri" panose="020F0502020204030204" pitchFamily="34" charset="0"/>
                <a:ea typeface="Times New Roman" panose="02020603050405020304" pitchFamily="18" charset="0"/>
              </a:rPr>
              <a:t>medicalise</a:t>
            </a:r>
            <a:r>
              <a:rPr lang="en-GB" sz="2400" kern="1800" dirty="0">
                <a:solidFill>
                  <a:srgbClr val="1E0A3C"/>
                </a:solidFill>
                <a:effectLst/>
                <a:latin typeface="Calibri" panose="020F0502020204030204" pitchFamily="34" charset="0"/>
                <a:ea typeface="Times New Roman" panose="02020603050405020304" pitchFamily="18" charset="0"/>
              </a:rPr>
              <a:t> complaints that are constituted solely by unfriendly environments. But the way to avoid this is to add an explicit requirement of internal breakdown. Focusing on proximal functions won’t do it.</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kern="1800" dirty="0">
                <a:solidFill>
                  <a:srgbClr val="1E0A3C"/>
                </a:solidFill>
                <a:effectLst/>
                <a:latin typeface="Calibri" panose="020F0502020204030204" pitchFamily="34" charset="0"/>
                <a:ea typeface="Times New Roman" panose="02020603050405020304" pitchFamily="18" charset="0"/>
              </a:rPr>
              <a:t>So that’s the idea—you can have a </a:t>
            </a:r>
            <a:r>
              <a:rPr lang="en-GB" sz="2400" dirty="0">
                <a:effectLst/>
                <a:latin typeface="Calibri" panose="020F0502020204030204" pitchFamily="34" charset="0"/>
                <a:ea typeface="Times New Roman" panose="02020603050405020304" pitchFamily="18" charset="0"/>
              </a:rPr>
              <a:t>harmful, proximal dysfunction, and yet still be healthy—because the dysfunction is just a matter of an unfavourable environment.</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64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C6B8285-652D-321B-413C-A9D47ACC298A}"/>
              </a:ext>
            </a:extLst>
          </p:cNvPr>
          <p:cNvSpPr>
            <a:spLocks noGrp="1" noChangeArrowheads="1"/>
          </p:cNvSpPr>
          <p:nvPr>
            <p:ph type="title"/>
          </p:nvPr>
        </p:nvSpPr>
        <p:spPr>
          <a:xfrm>
            <a:off x="457200" y="274638"/>
            <a:ext cx="8229600" cy="1401762"/>
          </a:xfrm>
        </p:spPr>
        <p:txBody>
          <a:bodyPr/>
          <a:lstStyle/>
          <a:p>
            <a:r>
              <a:rPr lang="en-US" altLang="en-US" sz="4800" b="1" dirty="0">
                <a:solidFill>
                  <a:srgbClr val="C00000"/>
                </a:solidFill>
                <a:ea typeface="ＭＳ Ｐゴシック" panose="020B0600070205080204" pitchFamily="34" charset="-128"/>
              </a:rPr>
              <a:t>Neander on Malfunction</a:t>
            </a:r>
          </a:p>
        </p:txBody>
      </p:sp>
      <p:sp>
        <p:nvSpPr>
          <p:cNvPr id="3" name="Content Placeholder 2">
            <a:extLst>
              <a:ext uri="{FF2B5EF4-FFF2-40B4-BE49-F238E27FC236}">
                <a16:creationId xmlns:a16="http://schemas.microsoft.com/office/drawing/2014/main" id="{3D8EB043-4A1C-4D3A-1132-AE1CFFF40022}"/>
              </a:ext>
            </a:extLst>
          </p:cNvPr>
          <p:cNvSpPr>
            <a:spLocks noGrp="1"/>
          </p:cNvSpPr>
          <p:nvPr>
            <p:ph idx="1"/>
          </p:nvPr>
        </p:nvSpPr>
        <p:spPr>
          <a:xfrm>
            <a:off x="1143000" y="1676400"/>
            <a:ext cx="7086600" cy="4449763"/>
          </a:xfrm>
        </p:spPr>
        <p:txBody>
          <a:bodyPr/>
          <a:lstStyle/>
          <a:p>
            <a:pPr marL="0" indent="0">
              <a:spcBef>
                <a:spcPts val="1700"/>
              </a:spcBef>
              <a:buNone/>
            </a:pPr>
            <a:r>
              <a:rPr lang="en-GB" sz="2400" dirty="0">
                <a:effectLst/>
                <a:latin typeface="Calibri" panose="020F0502020204030204" pitchFamily="34" charset="0"/>
                <a:ea typeface="Times New Roman" panose="02020603050405020304" pitchFamily="18" charset="0"/>
              </a:rPr>
              <a:t>Once upon a time, we aetiologists about functions really didn’t like Robert Cummins’ analysis of functions. (Functions explain but Cummins-functions don’t.) </a:t>
            </a:r>
          </a:p>
          <a:p>
            <a:pPr marL="0" indent="0">
              <a:spcBef>
                <a:spcPts val="1700"/>
              </a:spcBef>
              <a:buNone/>
            </a:pPr>
            <a:r>
              <a:rPr lang="en-GB" sz="2400" dirty="0">
                <a:effectLst/>
                <a:latin typeface="Calibri" panose="020F0502020204030204" pitchFamily="34" charset="0"/>
                <a:ea typeface="Times New Roman" panose="02020603050405020304" pitchFamily="18" charset="0"/>
              </a:rPr>
              <a:t>But then Karen Neander’s “Malfunctioning and Misrepresenting” showed us that Cummins had much to offer us. </a:t>
            </a:r>
          </a:p>
          <a:p>
            <a:pPr marL="0" indent="0">
              <a:spcBef>
                <a:spcPts val="1700"/>
              </a:spcBef>
              <a:buNone/>
            </a:pPr>
            <a:r>
              <a:rPr lang="en-GB" sz="2400" dirty="0">
                <a:effectLst/>
                <a:latin typeface="Calibri" panose="020F0502020204030204" pitchFamily="34" charset="0"/>
                <a:ea typeface="Times New Roman" panose="02020603050405020304" pitchFamily="18" charset="0"/>
              </a:rPr>
              <a:t>Mal(</a:t>
            </a:r>
            <a:r>
              <a:rPr lang="en-GB" sz="2400" dirty="0" err="1">
                <a:effectLst/>
                <a:latin typeface="Calibri" panose="020F0502020204030204" pitchFamily="34" charset="0"/>
                <a:ea typeface="Times New Roman" panose="02020603050405020304" pitchFamily="18" charset="0"/>
              </a:rPr>
              <a:t>dys</a:t>
            </a:r>
            <a:r>
              <a:rPr lang="en-GB" sz="2400" dirty="0">
                <a:effectLst/>
                <a:latin typeface="Calibri" panose="020F0502020204030204" pitchFamily="34" charset="0"/>
                <a:ea typeface="Times New Roman" panose="02020603050405020304" pitchFamily="18" charset="0"/>
              </a:rPr>
              <a:t>)function of X means specifically lack of the most </a:t>
            </a:r>
            <a:r>
              <a:rPr lang="en-GB" sz="2400" i="1" dirty="0">
                <a:effectLst/>
                <a:latin typeface="Calibri" panose="020F0502020204030204" pitchFamily="34" charset="0"/>
                <a:ea typeface="Times New Roman" panose="02020603050405020304" pitchFamily="18" charset="0"/>
              </a:rPr>
              <a:t>proximal</a:t>
            </a:r>
            <a:r>
              <a:rPr lang="en-GB" sz="2400" dirty="0">
                <a:effectLst/>
                <a:latin typeface="Calibri" panose="020F0502020204030204" pitchFamily="34" charset="0"/>
                <a:ea typeface="Times New Roman" panose="02020603050405020304" pitchFamily="18" charset="0"/>
              </a:rPr>
              <a:t> designed effect of X, at the level </a:t>
            </a:r>
            <a:r>
              <a:rPr lang="en-GB" sz="2400">
                <a:effectLst/>
                <a:latin typeface="Calibri" panose="020F0502020204030204" pitchFamily="34" charset="0"/>
                <a:ea typeface="Times New Roman" panose="02020603050405020304" pitchFamily="18" charset="0"/>
              </a:rPr>
              <a:t>of Cummins-decomposition </a:t>
            </a:r>
            <a:r>
              <a:rPr lang="en-GB" sz="2400" dirty="0">
                <a:effectLst/>
                <a:latin typeface="Calibri" panose="020F0502020204030204" pitchFamily="34" charset="0"/>
                <a:ea typeface="Times New Roman" panose="02020603050405020304" pitchFamily="18" charset="0"/>
              </a:rPr>
              <a:t>where it first comes into view.</a:t>
            </a:r>
            <a:endParaRPr lang="en-GB" sz="2400" dirty="0">
              <a:effectLst/>
              <a:latin typeface="Times New Roman" panose="02020603050405020304" pitchFamily="18" charset="0"/>
              <a:ea typeface="Times New Roman" panose="02020603050405020304" pitchFamily="18" charset="0"/>
            </a:endParaRPr>
          </a:p>
          <a:p>
            <a:pPr marL="0" indent="0">
              <a:spcBef>
                <a:spcPts val="0"/>
              </a:spcBef>
              <a:buNone/>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04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4B44-8855-2E63-0795-1DBD334354FF}"/>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991CEDFD-D3FB-E386-AC6A-F41CF169CA45}"/>
              </a:ext>
            </a:extLst>
          </p:cNvPr>
          <p:cNvSpPr>
            <a:spLocks noGrp="1" noChangeArrowheads="1"/>
          </p:cNvSpPr>
          <p:nvPr>
            <p:ph type="title"/>
          </p:nvPr>
        </p:nvSpPr>
        <p:spPr>
          <a:xfrm>
            <a:off x="457200" y="274638"/>
            <a:ext cx="8229600" cy="1401762"/>
          </a:xfrm>
        </p:spPr>
        <p:txBody>
          <a:bodyPr/>
          <a:lstStyle/>
          <a:p>
            <a:r>
              <a:rPr lang="en-US" altLang="en-US" b="1" dirty="0">
                <a:solidFill>
                  <a:srgbClr val="C00000"/>
                </a:solidFill>
                <a:ea typeface="ＭＳ Ｐゴシック" panose="020B0600070205080204" pitchFamily="34" charset="-128"/>
              </a:rPr>
              <a:t>Neander on Misrepresentation</a:t>
            </a:r>
          </a:p>
        </p:txBody>
      </p:sp>
      <p:sp>
        <p:nvSpPr>
          <p:cNvPr id="3" name="Content Placeholder 2">
            <a:extLst>
              <a:ext uri="{FF2B5EF4-FFF2-40B4-BE49-F238E27FC236}">
                <a16:creationId xmlns:a16="http://schemas.microsoft.com/office/drawing/2014/main" id="{9502ED2B-F23A-0D0F-6215-183BFF371B0F}"/>
              </a:ext>
            </a:extLst>
          </p:cNvPr>
          <p:cNvSpPr>
            <a:spLocks noGrp="1"/>
          </p:cNvSpPr>
          <p:nvPr>
            <p:ph idx="1"/>
          </p:nvPr>
        </p:nvSpPr>
        <p:spPr>
          <a:xfrm>
            <a:off x="1143000" y="1752600"/>
            <a:ext cx="7086600" cy="4373563"/>
          </a:xfrm>
        </p:spPr>
        <p:txBody>
          <a:bodyPr/>
          <a:lstStyle/>
          <a:p>
            <a:pPr marL="0" indent="0">
              <a:spcBef>
                <a:spcPts val="1700"/>
              </a:spcBef>
              <a:buNone/>
            </a:pPr>
            <a:r>
              <a:rPr lang="en-GB" sz="2800" dirty="0">
                <a:effectLst/>
                <a:latin typeface="Calibri" panose="020F0502020204030204" pitchFamily="34" charset="0"/>
                <a:ea typeface="Times New Roman" panose="02020603050405020304" pitchFamily="18" charset="0"/>
              </a:rPr>
              <a:t>But Neander went wrong when she moved from malfunction to misrepresentation. </a:t>
            </a:r>
            <a:endParaRPr lang="en-GB" sz="2800" dirty="0">
              <a:effectLst/>
              <a:latin typeface="Times New Roman" panose="02020603050405020304" pitchFamily="18" charset="0"/>
              <a:ea typeface="Times New Roman" panose="02020603050405020304" pitchFamily="18" charset="0"/>
            </a:endParaRPr>
          </a:p>
          <a:p>
            <a:pPr marL="0" indent="0">
              <a:spcBef>
                <a:spcPts val="1700"/>
              </a:spcBef>
              <a:buNone/>
            </a:pPr>
            <a:r>
              <a:rPr lang="en-GB" sz="2800" dirty="0">
                <a:effectLst/>
                <a:latin typeface="Calibri" panose="020F0502020204030204" pitchFamily="34" charset="0"/>
                <a:ea typeface="Times New Roman" panose="02020603050405020304" pitchFamily="18" charset="0"/>
              </a:rPr>
              <a:t>Is a visual system malfunctioning when it’s fooled by deceptive circumstances (a Necker cube, a moving black dot)? Orthodox </a:t>
            </a:r>
            <a:r>
              <a:rPr lang="en-GB" sz="2800" dirty="0" err="1">
                <a:effectLst/>
                <a:latin typeface="Calibri" panose="020F0502020204030204" pitchFamily="34" charset="0"/>
                <a:ea typeface="Times New Roman" panose="02020603050405020304" pitchFamily="18" charset="0"/>
              </a:rPr>
              <a:t>teleosemantics</a:t>
            </a:r>
            <a:r>
              <a:rPr lang="en-GB" sz="2800" dirty="0">
                <a:effectLst/>
                <a:latin typeface="Calibri" panose="020F0502020204030204" pitchFamily="34" charset="0"/>
                <a:ea typeface="Times New Roman" panose="02020603050405020304" pitchFamily="18" charset="0"/>
              </a:rPr>
              <a:t> suggests “yes”. But Neander demurred, as would many. (There’s nothing </a:t>
            </a:r>
            <a:r>
              <a:rPr lang="en-GB" sz="2800" i="1" dirty="0">
                <a:effectLst/>
                <a:latin typeface="Calibri" panose="020F0502020204030204" pitchFamily="34" charset="0"/>
                <a:ea typeface="Times New Roman" panose="02020603050405020304" pitchFamily="18" charset="0"/>
              </a:rPr>
              <a:t>wrong</a:t>
            </a:r>
            <a:r>
              <a:rPr lang="en-GB" sz="2800" dirty="0">
                <a:effectLst/>
                <a:latin typeface="Calibri" panose="020F0502020204030204" pitchFamily="34" charset="0"/>
                <a:ea typeface="Times New Roman" panose="02020603050405020304" pitchFamily="18" charset="0"/>
              </a:rPr>
              <a:t> with those visual systems.)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84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EBF93-265F-17C6-9018-97FD9BA36EC3}"/>
            </a:ext>
          </a:extLst>
        </p:cNvPr>
        <p:cNvGrpSpPr/>
        <p:nvPr/>
      </p:nvGrpSpPr>
      <p:grpSpPr>
        <a:xfrm>
          <a:off x="0" y="0"/>
          <a:ext cx="0" cy="0"/>
          <a:chOff x="0" y="0"/>
          <a:chExt cx="0" cy="0"/>
        </a:xfrm>
      </p:grpSpPr>
      <p:sp>
        <p:nvSpPr>
          <p:cNvPr id="15361" name="Title 1">
            <a:extLst>
              <a:ext uri="{FF2B5EF4-FFF2-40B4-BE49-F238E27FC236}">
                <a16:creationId xmlns:a16="http://schemas.microsoft.com/office/drawing/2014/main" id="{93681A20-30E5-575A-7380-0B43BB35EE19}"/>
              </a:ext>
            </a:extLst>
          </p:cNvPr>
          <p:cNvSpPr>
            <a:spLocks noGrp="1" noChangeArrowheads="1"/>
          </p:cNvSpPr>
          <p:nvPr>
            <p:ph type="title"/>
          </p:nvPr>
        </p:nvSpPr>
        <p:spPr>
          <a:xfrm>
            <a:off x="457200" y="274638"/>
            <a:ext cx="8229600" cy="1401762"/>
          </a:xfrm>
        </p:spPr>
        <p:txBody>
          <a:bodyPr/>
          <a:lstStyle/>
          <a:p>
            <a:r>
              <a:rPr lang="en-US" altLang="en-US" b="1" dirty="0">
                <a:solidFill>
                  <a:srgbClr val="C00000"/>
                </a:solidFill>
                <a:ea typeface="ＭＳ Ｐゴシック" panose="020B0600070205080204" pitchFamily="34" charset="-128"/>
              </a:rPr>
              <a:t>Neander on Misrepresentation</a:t>
            </a:r>
          </a:p>
        </p:txBody>
      </p:sp>
      <p:sp>
        <p:nvSpPr>
          <p:cNvPr id="3" name="Content Placeholder 2">
            <a:extLst>
              <a:ext uri="{FF2B5EF4-FFF2-40B4-BE49-F238E27FC236}">
                <a16:creationId xmlns:a16="http://schemas.microsoft.com/office/drawing/2014/main" id="{3F7F9079-4351-195E-F7FD-9AFF0D5A9CD2}"/>
              </a:ext>
            </a:extLst>
          </p:cNvPr>
          <p:cNvSpPr>
            <a:spLocks noGrp="1"/>
          </p:cNvSpPr>
          <p:nvPr>
            <p:ph idx="1"/>
          </p:nvPr>
        </p:nvSpPr>
        <p:spPr>
          <a:xfrm>
            <a:off x="990600" y="1828800"/>
            <a:ext cx="7239000" cy="4297363"/>
          </a:xfrm>
        </p:spPr>
        <p:txBody>
          <a:bodyPr/>
          <a:lstStyle/>
          <a:p>
            <a:pPr marL="0" indent="0">
              <a:spcBef>
                <a:spcPts val="2200"/>
              </a:spcBef>
              <a:buNone/>
            </a:pPr>
            <a:r>
              <a:rPr lang="en-GB" sz="2800" dirty="0">
                <a:effectLst/>
                <a:latin typeface="Calibri" panose="020F0502020204030204" pitchFamily="34" charset="0"/>
                <a:ea typeface="Times New Roman" panose="02020603050405020304" pitchFamily="18" charset="0"/>
              </a:rPr>
              <a:t>So Neander needed some proximal function that is served in illusory cases. She came up with </a:t>
            </a:r>
            <a:r>
              <a:rPr lang="en-GB" sz="2800" i="1" dirty="0">
                <a:effectLst/>
                <a:latin typeface="Calibri" panose="020F0502020204030204" pitchFamily="34" charset="0"/>
                <a:ea typeface="Times New Roman" panose="02020603050405020304" pitchFamily="18" charset="0"/>
              </a:rPr>
              <a:t>detecting</a:t>
            </a:r>
            <a:r>
              <a:rPr lang="en-GB" sz="2800" dirty="0">
                <a:effectLst/>
                <a:latin typeface="Calibri" panose="020F0502020204030204" pitchFamily="34" charset="0"/>
                <a:ea typeface="Times New Roman" panose="02020603050405020304" pitchFamily="18" charset="0"/>
              </a:rPr>
              <a:t> the </a:t>
            </a:r>
            <a:r>
              <a:rPr lang="en-GB" sz="2800" i="1" dirty="0">
                <a:effectLst/>
                <a:latin typeface="Calibri" panose="020F0502020204030204" pitchFamily="34" charset="0"/>
                <a:ea typeface="Times New Roman" panose="02020603050405020304" pitchFamily="18" charset="0"/>
              </a:rPr>
              <a:t>stimulus</a:t>
            </a:r>
            <a:r>
              <a:rPr lang="en-GB" sz="2800" dirty="0">
                <a:effectLst/>
                <a:latin typeface="Calibri" panose="020F0502020204030204" pitchFamily="34" charset="0"/>
                <a:ea typeface="Times New Roman" panose="02020603050405020304" pitchFamily="18" charset="0"/>
              </a:rPr>
              <a:t> condition. (The system detects the flying bugs/cubes</a:t>
            </a:r>
            <a:r>
              <a:rPr lang="en-GB" sz="2800" i="1" dirty="0">
                <a:effectLst/>
                <a:latin typeface="Calibri" panose="020F0502020204030204" pitchFamily="34" charset="0"/>
                <a:ea typeface="Times New Roman" panose="02020603050405020304" pitchFamily="18" charset="0"/>
              </a:rPr>
              <a:t> by</a:t>
            </a:r>
            <a:r>
              <a:rPr lang="en-GB" sz="2800" dirty="0">
                <a:effectLst/>
                <a:latin typeface="Calibri" panose="020F0502020204030204" pitchFamily="34" charset="0"/>
                <a:ea typeface="Times New Roman" panose="02020603050405020304" pitchFamily="18" charset="0"/>
              </a:rPr>
              <a:t> first detecting moving black dot/2-d array of lines.)</a:t>
            </a:r>
            <a:endParaRPr lang="en-GB" sz="2800" dirty="0">
              <a:effectLst/>
              <a:latin typeface="Times New Roman" panose="02020603050405020304" pitchFamily="18" charset="0"/>
              <a:ea typeface="Times New Roman" panose="02020603050405020304" pitchFamily="18" charset="0"/>
            </a:endParaRPr>
          </a:p>
          <a:p>
            <a:pPr marL="0" indent="0">
              <a:spcBef>
                <a:spcPts val="2200"/>
              </a:spcBef>
              <a:buNone/>
            </a:pPr>
            <a:r>
              <a:rPr lang="en-GB" sz="2800" dirty="0">
                <a:effectLst/>
                <a:latin typeface="Calibri" panose="020F0502020204030204" pitchFamily="34" charset="0"/>
                <a:ea typeface="Times New Roman" panose="02020603050405020304" pitchFamily="18" charset="0"/>
              </a:rPr>
              <a:t>To my mind, this throws away all the advantages of </a:t>
            </a:r>
            <a:r>
              <a:rPr lang="en-GB" sz="2800" dirty="0" err="1">
                <a:effectLst/>
                <a:latin typeface="Calibri" panose="020F0502020204030204" pitchFamily="34" charset="0"/>
                <a:ea typeface="Times New Roman" panose="02020603050405020304" pitchFamily="18" charset="0"/>
              </a:rPr>
              <a:t>teleosemantics</a:t>
            </a:r>
            <a:r>
              <a:rPr lang="en-GB" sz="2800" dirty="0">
                <a:effectLst/>
                <a:latin typeface="Calibri" panose="020F0502020204030204" pitchFamily="34" charset="0"/>
                <a:ea typeface="Times New Roman" panose="02020603050405020304" pitchFamily="18" charset="0"/>
              </a:rPr>
              <a:t>. In particular it makes misrepresentation much too hard. </a:t>
            </a:r>
          </a:p>
        </p:txBody>
      </p:sp>
    </p:spTree>
    <p:extLst>
      <p:ext uri="{BB962C8B-B14F-4D97-AF65-F5344CB8AC3E}">
        <p14:creationId xmlns:p14="http://schemas.microsoft.com/office/powerpoint/2010/main" val="297013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9331</TotalTime>
  <Words>1450</Words>
  <Application>Microsoft Macintosh PowerPoint</Application>
  <PresentationFormat>On-screen Show (4:3)</PresentationFormat>
  <Paragraphs>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Times New Roman</vt:lpstr>
      <vt:lpstr>Default Design</vt:lpstr>
      <vt:lpstr>PowerPoint Presentation</vt:lpstr>
      <vt:lpstr>Plan</vt:lpstr>
      <vt:lpstr>Introduction</vt:lpstr>
      <vt:lpstr>Introduction</vt:lpstr>
      <vt:lpstr>Introduction</vt:lpstr>
      <vt:lpstr>Introduction</vt:lpstr>
      <vt:lpstr>Neander on Malfunction</vt:lpstr>
      <vt:lpstr>Neander on Misrepresentation</vt:lpstr>
      <vt:lpstr>Neander on Misrepresentation</vt:lpstr>
      <vt:lpstr>Proximal Effects, Distal Contents</vt:lpstr>
      <vt:lpstr>Proximal Effects, Distal Contents</vt:lpstr>
      <vt:lpstr>Proximal Effects, Distal Contents</vt:lpstr>
      <vt:lpstr>Proximal Effects, Distal Contents</vt:lpstr>
      <vt:lpstr>Proximal Mismatches</vt:lpstr>
      <vt:lpstr>Intrinsic Disorders</vt:lpstr>
      <vt:lpstr>Intrinsic Disorders</vt:lpstr>
      <vt:lpstr>Environmental Disorders?</vt:lpstr>
      <vt:lpstr>Environmental Disorders?</vt:lpstr>
      <vt:lpstr>Environmental Disorders?</vt:lpstr>
      <vt:lpstr>Final Thoughts</vt:lpstr>
      <vt:lpstr>PowerPoint Presentation</vt:lpstr>
    </vt:vector>
  </TitlesOfParts>
  <Company>yyy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xxx</dc:creator>
  <cp:lastModifiedBy>David Papineau</cp:lastModifiedBy>
  <cp:revision>207</cp:revision>
  <dcterms:created xsi:type="dcterms:W3CDTF">2005-04-29T06:24:22Z</dcterms:created>
  <dcterms:modified xsi:type="dcterms:W3CDTF">2024-02-25T17:57:50Z</dcterms:modified>
</cp:coreProperties>
</file>